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922" r:id="rId1"/>
    <p:sldMasterId id="2147484138" r:id="rId2"/>
  </p:sld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3" r:id="rId18"/>
    <p:sldId id="274" r:id="rId19"/>
    <p:sldId id="275" r:id="rId20"/>
    <p:sldId id="276" r:id="rId21"/>
    <p:sldId id="277" r:id="rId22"/>
    <p:sldId id="278" r:id="rId23"/>
    <p:sldId id="280" r:id="rId24"/>
    <p:sldId id="281"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5E07EE-4B39-436D-806E-4115EDCC3102}"/>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 xmlns:a16="http://schemas.microsoft.com/office/drawing/2014/main" id="{07788BFD-D02B-46DB-A659-2704B37520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 xmlns:a16="http://schemas.microsoft.com/office/drawing/2014/main" id="{2DDD838E-4B71-455D-A1A4-FC39CD23A386}"/>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1608442D-6B88-44AD-93B7-D8B63B7F043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BBC153A-46AC-4FB4-88CF-A2368DCBAECF}"/>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08246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67E299-AA8A-4997-BD2B-72E199C1C65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D25C453A-2744-42DD-BBFE-89A01D78AC0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67AD169-C9D6-400E-9F5A-82B278D32BE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81CD492D-9112-4615-8C5A-917EF806F5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89E1666-39C1-451F-AA38-FC91F254F021}"/>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98116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AADBC843-B8ED-4CC4-8580-D9672A90E5E5}"/>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985A5CB4-9CC2-478C-ADA6-BDA6A9D80E37}"/>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40B4767-4AC4-4CB7-956C-6EDFEFE05BF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0B6DA662-0E19-4F6F-A7BA-0215809C24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C05EE40-7E05-4E61-8B94-29915A5C3088}"/>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7448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9B03FC7-B521-4AFD-A19D-BDAC40AD111A}"/>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 xmlns:a16="http://schemas.microsoft.com/office/drawing/2014/main" id="{5FD4C1E4-C534-4BB0-A2CA-D319168F8D6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 xmlns:a16="http://schemas.microsoft.com/office/drawing/2014/main" id="{38131A57-4401-46CB-869F-2AC32E65B551}"/>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220A060C-7AD6-4F3B-A965-6B2684BE452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4F460AD-56BF-4C69-A12B-CDD620101DB3}"/>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26432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68F373-1795-4EEC-8B8D-D439C2A8E3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3885D11-B6B3-40C9-96D1-0CA56630526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996D278-6D02-4A5B-AB82-DDEF57BCED4F}"/>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0131EDEC-9098-473D-A8F4-483259F816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A679FDD-2B95-4C3D-9915-5000AE7F8D24}"/>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42295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D2BD42-4083-447A-BDB9-568310E7476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 xmlns:a16="http://schemas.microsoft.com/office/drawing/2014/main" id="{BCE97F82-066E-448F-94D7-F1BD377C20C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1034D19-0C4A-418A-9458-E930C7ECAAC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C6024557-AAA4-4C9E-B39D-24995321E4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8E817C5-A3C7-4EA0-8EA9-D9F9D5960AE6}"/>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283072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AF2F5EA-81E9-42AB-840E-125624C5F27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16E171E-4190-4A28-BBF8-5D6EF389D064}"/>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8B71D3E-9C53-46ED-A5CB-D0B7280A9F2A}"/>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E501E716-E0BF-483F-938E-7D10C732A4EB}"/>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69203D83-E5EA-4610-B80E-266D5C1E628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5BF4DC2-CE82-4B41-877A-CBB711D7CF2C}"/>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84942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A6C2B01-05A2-4D21-85DA-4E52018F25C6}"/>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357520E0-A3A0-453B-BFB6-3D08DD5D52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 xmlns:a16="http://schemas.microsoft.com/office/drawing/2014/main" id="{2D567EEA-7DB8-44F6-BED0-D539285A674C}"/>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3F1F76F5-6F98-4539-B6E7-AB11207CA9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 xmlns:a16="http://schemas.microsoft.com/office/drawing/2014/main" id="{E30CDB9F-689F-478B-BD45-CA25576EDF09}"/>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680FB3E-2B81-4ACD-B444-8E97273EED4D}"/>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8" name="Нижний колонтитул 7">
            <a:extLst>
              <a:ext uri="{FF2B5EF4-FFF2-40B4-BE49-F238E27FC236}">
                <a16:creationId xmlns="" xmlns:a16="http://schemas.microsoft.com/office/drawing/2014/main" id="{1A816845-AC3C-4CA4-8B14-D4651D1E9EF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5C20190-F36C-4799-8956-43A17EEA2E55}"/>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470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870A22-D5C2-4DF5-AAFB-E4CA0B817CEF}"/>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5F88D00B-3EB8-42F1-97B7-824884C03EC1}"/>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4" name="Нижний колонтитул 3">
            <a:extLst>
              <a:ext uri="{FF2B5EF4-FFF2-40B4-BE49-F238E27FC236}">
                <a16:creationId xmlns="" xmlns:a16="http://schemas.microsoft.com/office/drawing/2014/main" id="{10E173D0-FC43-4BA3-8D15-0F866DECD4D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931E579-984E-4B56-A382-0FA7FD3FF0C7}"/>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544162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EA528C71-8E70-4E9B-89F7-206B87D2D801}"/>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3" name="Нижний колонтитул 2">
            <a:extLst>
              <a:ext uri="{FF2B5EF4-FFF2-40B4-BE49-F238E27FC236}">
                <a16:creationId xmlns="" xmlns:a16="http://schemas.microsoft.com/office/drawing/2014/main" id="{3F2BBBC6-C003-4BC7-9B5B-3E769575DEA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AC4D7C8C-8150-420B-A7CD-2D168882F65B}"/>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03085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F4DBD86-A701-4228-9A68-E9CD412A624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 xmlns:a16="http://schemas.microsoft.com/office/drawing/2014/main" id="{A4693470-AA1E-438C-94E7-6D17E3525D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C68B0260-E6DD-4704-9ABE-85CBD1C6EB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FAEA0EC5-4F92-4BBD-ADA2-296068A5959A}"/>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F06BB5AE-9F63-456C-B34D-EC3C376C258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EEF65B1-47A2-4A98-9387-3CFD969D5E06}"/>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6428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FD1976-87EC-48EA-9BD2-F14F06670A1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71D13F45-B410-457E-AE03-8EF6B0F42DA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D43FCB1-D58A-473F-BABC-45D937A6D2D1}"/>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6C8F0668-00AE-4C76-AAF6-30939EF0148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4F84F2D-1EF2-47A5-9422-4772400290DF}"/>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2696920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5F1823D-F785-42A2-B3A9-B1A8FB06D83B}"/>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 xmlns:a16="http://schemas.microsoft.com/office/drawing/2014/main" id="{01566B8A-70A4-4942-8723-384F3A03A0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 xmlns:a16="http://schemas.microsoft.com/office/drawing/2014/main" id="{5B0E8555-8ADA-4469-B771-23FA0124F8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8565E4AD-9D94-4544-853F-ABCE21DF3C17}"/>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8352BEA1-FF87-47ED-AF07-49A512E0956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5CB647A-ED56-40BD-BD1F-FB720A585957}"/>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93876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0EF62C-3C6E-454D-B58A-BDAF8A63E10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E6EBB33A-A05D-43AE-A64E-9DD8CB77336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DC16A3B6-B6FC-4A5F-9E62-47D1D6E3B05D}"/>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733FCA0E-F531-4D11-B014-F49DDC8CD5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7AEEE57-184E-45BD-BFEA-C9B42DE191DE}"/>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917787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F268665-2248-4DD3-BBEE-D453B8EE743E}"/>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577E783-43E7-4E14-844E-C25FFEDFA0BA}"/>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6904853-AFA7-4B32-BB6D-8154B798C48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36675CC0-9878-435B-90CF-BAFC82E696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696E4A1-7785-4BBC-B2A3-545FB212DE1B}"/>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235581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41F8D06-223F-4FBA-80C2-56B5E4DA39E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 xmlns:a16="http://schemas.microsoft.com/office/drawing/2014/main" id="{99F9F663-3ADF-4D4D-B5FC-6B249983970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F32C0F2-BB70-4547-A165-8634381B1E17}"/>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DAD6D81B-7238-40D5-AFD8-3756A57CCDE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8C576C1-0C95-46DF-9771-73E47AD114E4}"/>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176713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5A6F081-0A27-4E48-8065-4C31EB00F01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264EB04-0A5A-4736-A925-324817CDD87A}"/>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25D23D36-867E-438C-A46D-E5D091D6B988}"/>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96EA8885-2E3D-4DC4-B6A3-AA7522141D51}"/>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84EDBD1C-B88E-41C5-BB8C-CC9F5D17AB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8B2877D-7FA9-455C-89D0-15ADB2E1B9E1}"/>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92299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4AE007F-221B-44EC-BF7E-356B08E3F808}"/>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7FC54572-03CB-40C9-9654-53C27D6909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 xmlns:a16="http://schemas.microsoft.com/office/drawing/2014/main" id="{C9B89495-C9C2-4B6B-9D10-DD9A611DED7D}"/>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F043F6A2-AFF2-4064-BC1F-CCC0B2587A6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 xmlns:a16="http://schemas.microsoft.com/office/drawing/2014/main" id="{32733C94-B467-44F6-8EE6-14EE988211F0}"/>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B124A050-6CDC-47DE-9EC0-62F8C93A9037}"/>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8" name="Нижний колонтитул 7">
            <a:extLst>
              <a:ext uri="{FF2B5EF4-FFF2-40B4-BE49-F238E27FC236}">
                <a16:creationId xmlns="" xmlns:a16="http://schemas.microsoft.com/office/drawing/2014/main" id="{4649B2EA-0D7F-4074-B6F4-0DF1FF2CAE9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65EE47CF-5386-4FFA-BD38-20C9ED6AA5AD}"/>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405016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173095F-DA7F-43A2-9C0E-05EAFF13669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676D9172-15A1-457A-ABAD-E685E2CBC9E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4" name="Нижний колонтитул 3">
            <a:extLst>
              <a:ext uri="{FF2B5EF4-FFF2-40B4-BE49-F238E27FC236}">
                <a16:creationId xmlns="" xmlns:a16="http://schemas.microsoft.com/office/drawing/2014/main" id="{0FC5BDB2-EEAB-43DE-AAAC-FDBE89E873E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92F80CC5-AC2B-4D43-BA93-B04545657AEE}"/>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33221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0254CE9E-69DD-4F1B-B04B-AA2DD59461CE}"/>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3" name="Нижний колонтитул 2">
            <a:extLst>
              <a:ext uri="{FF2B5EF4-FFF2-40B4-BE49-F238E27FC236}">
                <a16:creationId xmlns="" xmlns:a16="http://schemas.microsoft.com/office/drawing/2014/main" id="{0B3586E8-54EC-43BE-B255-3768E4A8FD0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0EDD8B7-0340-4148-960B-BAE74932EBA0}"/>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197675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691FA52-F699-4DDA-A3AE-B5E7313BA96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 xmlns:a16="http://schemas.microsoft.com/office/drawing/2014/main" id="{AC3850FC-891B-42BE-9A1C-EE53C237EE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3CEB4FC7-B629-413D-913D-3AD570CDD9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4C12857E-8B69-4E5B-AB36-FB1029536743}"/>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4515A638-C466-4DC5-A58F-3D572BC92A4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3D23D94-4FF2-4B8C-97E7-667F8F77B8E0}"/>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242744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11CF462-694D-46D8-83D1-6D65917C6F78}"/>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 xmlns:a16="http://schemas.microsoft.com/office/drawing/2014/main" id="{7DF71322-A7AE-478E-AD92-9845357448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 xmlns:a16="http://schemas.microsoft.com/office/drawing/2014/main" id="{BF14EFC7-BF81-4157-9BC3-D6A8D0EB8CA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 xmlns:a16="http://schemas.microsoft.com/office/drawing/2014/main" id="{D1A830A8-EBB9-4A1A-B45F-2A6648B8FCA2}"/>
              </a:ext>
            </a:extLst>
          </p:cNvPr>
          <p:cNvSpPr>
            <a:spLocks noGrp="1"/>
          </p:cNvSpPr>
          <p:nvPr>
            <p:ph type="dt" sz="half" idx="10"/>
          </p:nvPr>
        </p:nvSpPr>
        <p:spPr/>
        <p:txBody>
          <a:bodyPr/>
          <a:lstStyle/>
          <a:p>
            <a:fld id="{45247558-3E58-4B99-87D9-E497953BA33C}" type="datetimeFigureOut">
              <a:rPr lang="ru-RU" smtClean="0"/>
              <a:pPr/>
              <a:t>11.08.2021</a:t>
            </a:fld>
            <a:endParaRPr lang="ru-RU"/>
          </a:p>
        </p:txBody>
      </p:sp>
      <p:sp>
        <p:nvSpPr>
          <p:cNvPr id="6" name="Нижний колонтитул 5">
            <a:extLst>
              <a:ext uri="{FF2B5EF4-FFF2-40B4-BE49-F238E27FC236}">
                <a16:creationId xmlns="" xmlns:a16="http://schemas.microsoft.com/office/drawing/2014/main" id="{810B0855-8C3D-4A1E-B215-660EDA6B8DA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89D6CC36-A7EB-4A8B-AD34-41A03F33392B}"/>
              </a:ext>
            </a:extLst>
          </p:cNvPr>
          <p:cNvSpPr>
            <a:spLocks noGrp="1"/>
          </p:cNvSpPr>
          <p:nvPr>
            <p:ph type="sldNum" sz="quarter" idx="12"/>
          </p:nvPr>
        </p:nvSpPr>
        <p:spPr/>
        <p:txBody>
          <a:body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244751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7000"/>
                <a:hueMod val="92000"/>
                <a:satMod val="169000"/>
                <a:lumMod val="164000"/>
              </a:schemeClr>
            </a:gs>
            <a:gs pos="64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7EC30D3-BBD0-4040-99E8-D38D1124AA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5924E57E-A3D5-4A0F-BD7C-6F5A32E203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0147F4C-9E2D-4F5B-B49A-06C0393FCF9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ADF07D7C-8E50-4E99-9E28-B3D02D4D91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9D1010AD-9850-4984-AC5F-49BC59E0A9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32282952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FB7638F-CFB9-459F-BD59-7120C12CAC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37B61E7D-CF4B-4294-9551-CFAAADDA7A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1726AAF-C734-429D-AE58-EEC801E3C0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247558-3E58-4B99-87D9-E497953BA33C}" type="datetimeFigureOut">
              <a:rPr lang="ru-RU" smtClean="0"/>
              <a:pPr/>
              <a:t>11.08.2021</a:t>
            </a:fld>
            <a:endParaRPr lang="ru-RU"/>
          </a:p>
        </p:txBody>
      </p:sp>
      <p:sp>
        <p:nvSpPr>
          <p:cNvPr id="5" name="Нижний колонтитул 4">
            <a:extLst>
              <a:ext uri="{FF2B5EF4-FFF2-40B4-BE49-F238E27FC236}">
                <a16:creationId xmlns="" xmlns:a16="http://schemas.microsoft.com/office/drawing/2014/main" id="{D1B9ABC6-953E-4994-BFE6-03FB3ACAB9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9934387-8FE4-4AB6-8271-4C8B672469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2F91A3-5E40-4A73-87CC-2906483D193A}" type="slidenum">
              <a:rPr lang="ru-RU" smtClean="0"/>
              <a:pPr/>
              <a:t>‹#›</a:t>
            </a:fld>
            <a:endParaRPr lang="ru-RU"/>
          </a:p>
        </p:txBody>
      </p:sp>
    </p:spTree>
    <p:extLst>
      <p:ext uri="{BB962C8B-B14F-4D97-AF65-F5344CB8AC3E}">
        <p14:creationId xmlns="" xmlns:p14="http://schemas.microsoft.com/office/powerpoint/2010/main" val="3292945027"/>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navigator.zabedu.ru/"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1C04720F-22ED-4702-84AC-28934C62C78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59918" y="141355"/>
            <a:ext cx="1724692" cy="1477719"/>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1063205" y="0"/>
            <a:ext cx="5257800" cy="4638675"/>
          </a:xfrm>
          <a:prstGeom prst="rect">
            <a:avLst/>
          </a:prstGeom>
          <a:noFill/>
          <a:ln w="9525">
            <a:noFill/>
            <a:miter lim="800000"/>
            <a:headEnd/>
            <a:tailEnd/>
          </a:ln>
        </p:spPr>
      </p:pic>
      <p:sp>
        <p:nvSpPr>
          <p:cNvPr id="16" name="Прямоугольник 15"/>
          <p:cNvSpPr/>
          <p:nvPr/>
        </p:nvSpPr>
        <p:spPr>
          <a:xfrm>
            <a:off x="1000664" y="4416725"/>
            <a:ext cx="5781781" cy="707886"/>
          </a:xfrm>
          <a:prstGeom prst="rect">
            <a:avLst/>
          </a:prstGeom>
          <a:solidFill>
            <a:schemeClr val="bg1"/>
          </a:solidFill>
          <a:ln>
            <a:solidFill>
              <a:schemeClr val="bg1"/>
            </a:solidFill>
          </a:ln>
        </p:spPr>
        <p:txBody>
          <a:bodyPr wrap="square" lIns="91440" tIns="45720" rIns="91440" bIns="45720">
            <a:spAutoFit/>
          </a:bodyPr>
          <a:lstStyle/>
          <a:p>
            <a:pPr algn="ctr"/>
            <a:r>
              <a:rPr lang="ru-RU" sz="2000" b="1"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Муниципальный опорный центр </a:t>
            </a:r>
          </a:p>
          <a:p>
            <a:pPr algn="ctr"/>
            <a:r>
              <a:rPr lang="ru-RU" sz="2000" b="1" cap="none" spc="0" dirty="0" err="1"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Каларского</a:t>
            </a:r>
            <a:r>
              <a:rPr lang="ru-RU" sz="2000" b="1" cap="none" spc="0" dirty="0" smtClean="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rPr>
              <a:t> района Забайкальского края</a:t>
            </a:r>
            <a:endParaRPr lang="ru-RU" sz="2000" b="1" cap="none" spc="0" dirty="0">
              <a:ln w="12700">
                <a:solidFill>
                  <a:schemeClr val="tx2">
                    <a:satMod val="155000"/>
                  </a:schemeClr>
                </a:solidFill>
                <a:prstDash val="solid"/>
              </a:ln>
              <a:solidFill>
                <a:schemeClr val="accent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20542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731519" y="522515"/>
          <a:ext cx="7785463" cy="5460275"/>
        </p:xfrm>
        <a:graphic>
          <a:graphicData uri="http://schemas.openxmlformats.org/drawingml/2006/table">
            <a:tbl>
              <a:tblPr/>
              <a:tblGrid>
                <a:gridCol w="2565178"/>
                <a:gridCol w="900907"/>
                <a:gridCol w="906725"/>
                <a:gridCol w="854882"/>
                <a:gridCol w="860703"/>
                <a:gridCol w="862817"/>
                <a:gridCol w="834251"/>
              </a:tblGrid>
              <a:tr h="712905">
                <a:tc>
                  <a:txBody>
                    <a:bodyPr/>
                    <a:lstStyle/>
                    <a:p>
                      <a:pPr indent="254000">
                        <a:spcAft>
                          <a:spcPts val="0"/>
                        </a:spcAft>
                      </a:pPr>
                      <a:r>
                        <a:rPr lang="ru-RU" sz="700">
                          <a:latin typeface="Times New Roman"/>
                          <a:ea typeface="Times New Roman"/>
                          <a:cs typeface="Times New Roman"/>
                        </a:rPr>
                        <a:t>и мастерства педагогических и управленческих кадров сферы дополнительного образования детей</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377216">
                <a:tc>
                  <a:txBody>
                    <a:bodyPr/>
                    <a:lstStyle/>
                    <a:p>
                      <a:pPr indent="254000">
                        <a:spcAft>
                          <a:spcPts val="0"/>
                        </a:spcAft>
                      </a:pPr>
                      <a:r>
                        <a:rPr lang="ru-RU" sz="700">
                          <a:latin typeface="Times New Roman"/>
                          <a:ea typeface="Times New Roman"/>
                          <a:cs typeface="Times New Roman"/>
                        </a:rPr>
                        <a:t>Доля детей из числа обучающихся общеобразовательных организаций, принявших участие в открытых онлайн уроках, реализуемых с учетом опыта цикла открытых уроков «Проектория», «Уроки настоящего» или иных аналогичных по возможностям, функциям и результатам проектов, направленных на раннюю профориентацию</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30</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45</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55</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70</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85</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79678">
                <a:tc>
                  <a:txBody>
                    <a:bodyPr/>
                    <a:lstStyle/>
                    <a:p>
                      <a:pPr indent="254000">
                        <a:spcAft>
                          <a:spcPts val="0"/>
                        </a:spcAft>
                      </a:pPr>
                      <a:r>
                        <a:rPr lang="ru-RU" sz="700">
                          <a:latin typeface="Times New Roman"/>
                          <a:ea typeface="Times New Roman"/>
                          <a:cs typeface="Times New Roman"/>
                        </a:rPr>
                        <a:t>Число детей, получивших рекомендации по построению индивидуального плана в соответствии с выбранными профессиональными компетенциями (профессиональными областями деятельности) с учетом реализации проекта «Билет в будущее», от общего количества детей, принявших участие в проекте «Билет в будущее»</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2,3</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4</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5,3</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6,7</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2899">
                <a:tc>
                  <a:txBody>
                    <a:bodyPr/>
                    <a:lstStyle/>
                    <a:p>
                      <a:pPr indent="254000">
                        <a:spcAft>
                          <a:spcPts val="0"/>
                        </a:spcAft>
                      </a:pPr>
                      <a:r>
                        <a:rPr lang="ru-RU" sz="700">
                          <a:latin typeface="Times New Roman"/>
                          <a:ea typeface="Times New Roman"/>
                          <a:cs typeface="Times New Roman"/>
                        </a:rPr>
                        <a:t>Доля детей с ограниченными возможностями здоровья, обучающихся по дополнительным общеобразовательным программам, в том числе с использованием дистанционных технологий от общего числа детей с ограниченными возможностями здоровья</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46</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52</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58</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64</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70</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27577">
                <a:tc>
                  <a:txBody>
                    <a:bodyPr/>
                    <a:lstStyle/>
                    <a:p>
                      <a:pPr indent="254000">
                        <a:spcAft>
                          <a:spcPts val="0"/>
                        </a:spcAft>
                      </a:pPr>
                      <a:r>
                        <a:rPr lang="ru-RU" sz="700">
                          <a:latin typeface="Times New Roman"/>
                          <a:ea typeface="Times New Roman"/>
                          <a:cs typeface="Times New Roman"/>
                        </a:rPr>
                        <a:t>Обновление материально-технической базы для занятий физической культурой и спортом в общеобразовательных организациях Забайкальского края, расположенных в сельской местности</a:t>
                      </a:r>
                      <a:r>
                        <a:rPr lang="ru-RU" sz="700" baseline="30000">
                          <a:latin typeface="Times New Roman"/>
                          <a:ea typeface="Times New Roman"/>
                          <a:cs typeface="Times New Roman"/>
                        </a:rPr>
                        <a:t>3</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ru-RU" sz="300">
                        <a:solidFill>
                          <a:srgbClr val="000000"/>
                        </a:solidFill>
                        <a:latin typeface="Courier New"/>
                        <a:ea typeface="Courier New"/>
                        <a:cs typeface="Times New Roman"/>
                      </a:endParaRPr>
                    </a:p>
                  </a:txBody>
                  <a:tcPr marL="4142" marR="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31800" algn="just">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dirty="0">
                          <a:latin typeface="Times New Roman"/>
                          <a:ea typeface="Times New Roman"/>
                          <a:cs typeface="Times New Roman"/>
                        </a:rPr>
                        <a:t>-</a:t>
                      </a:r>
                      <a:endParaRPr lang="ru-RU" sz="800" dirty="0">
                        <a:latin typeface="Times New Roman"/>
                        <a:ea typeface="Times New Roman"/>
                        <a:cs typeface="Times New Roman"/>
                      </a:endParaRPr>
                    </a:p>
                  </a:txBody>
                  <a:tcPr marL="4142" marR="414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47388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C389945-82BA-4DA5-826F-4C8F67885C0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
        <p:nvSpPr>
          <p:cNvPr id="2" name="Прямоугольник 1">
            <a:extLst>
              <a:ext uri="{FF2B5EF4-FFF2-40B4-BE49-F238E27FC236}">
                <a16:creationId xmlns="" xmlns:a16="http://schemas.microsoft.com/office/drawing/2014/main" id="{9E00AF6D-A7FD-4432-A4AA-65E05CE2DE35}"/>
              </a:ext>
            </a:extLst>
          </p:cNvPr>
          <p:cNvSpPr/>
          <p:nvPr/>
        </p:nvSpPr>
        <p:spPr>
          <a:xfrm>
            <a:off x="255864" y="1061687"/>
            <a:ext cx="6539219" cy="2246769"/>
          </a:xfrm>
          <a:prstGeom prst="rect">
            <a:avLst/>
          </a:prstGeom>
        </p:spPr>
        <p:txBody>
          <a:bodyPr wrap="square">
            <a:spAutoFit/>
          </a:bodyPr>
          <a:lstStyle/>
          <a:p>
            <a:r>
              <a:rPr lang="ru-RU" sz="2800" b="1" dirty="0">
                <a:solidFill>
                  <a:srgbClr val="FF0000"/>
                </a:solidFill>
              </a:rPr>
              <a:t>Что такое онлайн  - урок?</a:t>
            </a:r>
          </a:p>
          <a:p>
            <a:r>
              <a:rPr lang="ru-RU" sz="2800" dirty="0">
                <a:solidFill>
                  <a:srgbClr val="FF0000"/>
                </a:solidFill>
              </a:rPr>
              <a:t>Любой онлайн - урок</a:t>
            </a:r>
            <a:r>
              <a:rPr lang="ru-RU" sz="2800" dirty="0"/>
              <a:t> – это когда обучение проводится в режиме реального времени через Интернет с помощью демонстрации экрана</a:t>
            </a:r>
            <a:r>
              <a:rPr lang="ru-RU" sz="2800" dirty="0">
                <a:solidFill>
                  <a:srgbClr val="FF0000"/>
                </a:solidFill>
              </a:rPr>
              <a:t> учителя</a:t>
            </a:r>
            <a:r>
              <a:rPr lang="ru-RU" sz="2800" dirty="0"/>
              <a:t>.</a:t>
            </a:r>
          </a:p>
        </p:txBody>
      </p:sp>
      <p:pic>
        <p:nvPicPr>
          <p:cNvPr id="6" name="Рисунок 5">
            <a:extLst>
              <a:ext uri="{FF2B5EF4-FFF2-40B4-BE49-F238E27FC236}">
                <a16:creationId xmlns="" xmlns:a16="http://schemas.microsoft.com/office/drawing/2014/main" id="{A6FC2FD5-5263-4F65-B932-9C02FD22C26E}"/>
              </a:ext>
            </a:extLst>
          </p:cNvPr>
          <p:cNvPicPr>
            <a:picLocks noChangeAspect="1"/>
          </p:cNvPicPr>
          <p:nvPr/>
        </p:nvPicPr>
        <p:blipFill>
          <a:blip r:embed="rId3" cstate="print"/>
          <a:stretch>
            <a:fillRect/>
          </a:stretch>
        </p:blipFill>
        <p:spPr>
          <a:xfrm>
            <a:off x="331364" y="3435860"/>
            <a:ext cx="4274252" cy="2404267"/>
          </a:xfrm>
          <a:prstGeom prst="rect">
            <a:avLst/>
          </a:prstGeom>
        </p:spPr>
      </p:pic>
      <p:pic>
        <p:nvPicPr>
          <p:cNvPr id="7" name="Рисунок 6">
            <a:extLst>
              <a:ext uri="{FF2B5EF4-FFF2-40B4-BE49-F238E27FC236}">
                <a16:creationId xmlns="" xmlns:a16="http://schemas.microsoft.com/office/drawing/2014/main" id="{ECC23AD0-3266-4FC7-9179-86E827C3972A}"/>
              </a:ext>
            </a:extLst>
          </p:cNvPr>
          <p:cNvPicPr>
            <a:picLocks noChangeAspect="1"/>
          </p:cNvPicPr>
          <p:nvPr/>
        </p:nvPicPr>
        <p:blipFill>
          <a:blip r:embed="rId4" cstate="print"/>
          <a:stretch>
            <a:fillRect/>
          </a:stretch>
        </p:blipFill>
        <p:spPr>
          <a:xfrm>
            <a:off x="4605616" y="3435860"/>
            <a:ext cx="3614811" cy="2411870"/>
          </a:xfrm>
          <a:prstGeom prst="rect">
            <a:avLst/>
          </a:prstGeom>
        </p:spPr>
      </p:pic>
      <p:sp>
        <p:nvSpPr>
          <p:cNvPr id="8" name="TextBox 7">
            <a:extLst>
              <a:ext uri="{FF2B5EF4-FFF2-40B4-BE49-F238E27FC236}">
                <a16:creationId xmlns="" xmlns:a16="http://schemas.microsoft.com/office/drawing/2014/main" id="{07582B72-A717-480F-AF6A-111BAA9EDC21}"/>
              </a:ext>
            </a:extLst>
          </p:cNvPr>
          <p:cNvSpPr txBox="1"/>
          <p:nvPr/>
        </p:nvSpPr>
        <p:spPr>
          <a:xfrm>
            <a:off x="331364" y="393653"/>
            <a:ext cx="3452070" cy="461665"/>
          </a:xfrm>
          <a:prstGeom prst="rect">
            <a:avLst/>
          </a:prstGeom>
          <a:noFill/>
        </p:spPr>
        <p:txBody>
          <a:bodyPr wrap="square" rtlCol="0">
            <a:spAutoFit/>
          </a:bodyPr>
          <a:lstStyle/>
          <a:p>
            <a:r>
              <a:rPr lang="ru-RU" sz="2400" b="1" dirty="0">
                <a:solidFill>
                  <a:srgbClr val="002060"/>
                </a:solidFill>
              </a:rPr>
              <a:t>Пункт 5 Соглашения</a:t>
            </a:r>
          </a:p>
        </p:txBody>
      </p:sp>
    </p:spTree>
    <p:extLst>
      <p:ext uri="{BB962C8B-B14F-4D97-AF65-F5344CB8AC3E}">
        <p14:creationId xmlns="" xmlns:p14="http://schemas.microsoft.com/office/powerpoint/2010/main" val="408478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C389945-82BA-4DA5-826F-4C8F67885C0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
        <p:nvSpPr>
          <p:cNvPr id="2" name="Прямоугольник 1">
            <a:extLst>
              <a:ext uri="{FF2B5EF4-FFF2-40B4-BE49-F238E27FC236}">
                <a16:creationId xmlns="" xmlns:a16="http://schemas.microsoft.com/office/drawing/2014/main" id="{9E00AF6D-A7FD-4432-A4AA-65E05CE2DE35}"/>
              </a:ext>
            </a:extLst>
          </p:cNvPr>
          <p:cNvSpPr/>
          <p:nvPr/>
        </p:nvSpPr>
        <p:spPr>
          <a:xfrm>
            <a:off x="255864" y="1061687"/>
            <a:ext cx="7520730" cy="2585323"/>
          </a:xfrm>
          <a:prstGeom prst="rect">
            <a:avLst/>
          </a:prstGeom>
        </p:spPr>
        <p:txBody>
          <a:bodyPr wrap="square">
            <a:spAutoFit/>
          </a:bodyPr>
          <a:lstStyle/>
          <a:p>
            <a:r>
              <a:rPr lang="ru-RU" b="1" dirty="0">
                <a:solidFill>
                  <a:srgbClr val="FF0000"/>
                </a:solidFill>
              </a:rPr>
              <a:t>Наставничество</a:t>
            </a:r>
            <a:r>
              <a:rPr lang="ru-RU" dirty="0"/>
              <a:t> – это планомерная работа по передаче навыков. </a:t>
            </a:r>
          </a:p>
          <a:p>
            <a:r>
              <a:rPr lang="ru-RU" b="1" dirty="0">
                <a:solidFill>
                  <a:srgbClr val="FF0000"/>
                </a:solidFill>
              </a:rPr>
              <a:t>Наставничество</a:t>
            </a:r>
            <a:r>
              <a:rPr lang="ru-RU" dirty="0"/>
              <a:t> – тип подготовки, обеспечивающий занятость с поддержкой опытного наставника, что способствует изучению работы на практике в широком диапазоне.</a:t>
            </a:r>
          </a:p>
          <a:p>
            <a:r>
              <a:rPr lang="ru-RU" b="1" dirty="0">
                <a:solidFill>
                  <a:srgbClr val="FF0000"/>
                </a:solidFill>
              </a:rPr>
              <a:t>Наставничество</a:t>
            </a:r>
            <a:r>
              <a:rPr lang="ru-RU" dirty="0"/>
              <a:t> – процесс долгий и трудоемкий.</a:t>
            </a:r>
          </a:p>
          <a:p>
            <a:r>
              <a:rPr lang="ru-RU" dirty="0"/>
              <a:t>Наставничество может быть прямое (непосредственный контакт с учеником, общение с ним не только в рабочее время, но и в неформальной обстановке) и опосредованное (когда оно проявляется только формально, путем советов, рекомендаций).</a:t>
            </a:r>
            <a:endParaRPr lang="ru-RU" sz="2800" dirty="0"/>
          </a:p>
        </p:txBody>
      </p:sp>
      <p:sp>
        <p:nvSpPr>
          <p:cNvPr id="8" name="TextBox 7">
            <a:extLst>
              <a:ext uri="{FF2B5EF4-FFF2-40B4-BE49-F238E27FC236}">
                <a16:creationId xmlns="" xmlns:a16="http://schemas.microsoft.com/office/drawing/2014/main" id="{3C8F0132-9DA2-41B8-9B99-804CEEFE0A2D}"/>
              </a:ext>
            </a:extLst>
          </p:cNvPr>
          <p:cNvSpPr txBox="1"/>
          <p:nvPr/>
        </p:nvSpPr>
        <p:spPr>
          <a:xfrm>
            <a:off x="255864" y="332803"/>
            <a:ext cx="3452070" cy="461665"/>
          </a:xfrm>
          <a:prstGeom prst="rect">
            <a:avLst/>
          </a:prstGeom>
          <a:noFill/>
        </p:spPr>
        <p:txBody>
          <a:bodyPr wrap="square" rtlCol="0">
            <a:spAutoFit/>
          </a:bodyPr>
          <a:lstStyle/>
          <a:p>
            <a:r>
              <a:rPr lang="ru-RU" sz="2400" b="1" dirty="0">
                <a:solidFill>
                  <a:srgbClr val="002060"/>
                </a:solidFill>
              </a:rPr>
              <a:t>Пункт </a:t>
            </a:r>
            <a:r>
              <a:rPr lang="en-US" sz="2400" b="1" dirty="0">
                <a:solidFill>
                  <a:srgbClr val="002060"/>
                </a:solidFill>
              </a:rPr>
              <a:t>8</a:t>
            </a:r>
            <a:r>
              <a:rPr lang="ru-RU" sz="2400" b="1" dirty="0">
                <a:solidFill>
                  <a:srgbClr val="002060"/>
                </a:solidFill>
              </a:rPr>
              <a:t> Соглашения</a:t>
            </a:r>
          </a:p>
        </p:txBody>
      </p:sp>
      <p:pic>
        <p:nvPicPr>
          <p:cNvPr id="4" name="Рисунок 3">
            <a:extLst>
              <a:ext uri="{FF2B5EF4-FFF2-40B4-BE49-F238E27FC236}">
                <a16:creationId xmlns="" xmlns:a16="http://schemas.microsoft.com/office/drawing/2014/main" id="{0493755D-1A01-4A6F-9330-3E2D97141F0C}"/>
              </a:ext>
            </a:extLst>
          </p:cNvPr>
          <p:cNvPicPr>
            <a:picLocks noChangeAspect="1"/>
          </p:cNvPicPr>
          <p:nvPr/>
        </p:nvPicPr>
        <p:blipFill>
          <a:blip r:embed="rId3" cstate="print"/>
          <a:stretch>
            <a:fillRect/>
          </a:stretch>
        </p:blipFill>
        <p:spPr>
          <a:xfrm>
            <a:off x="5220323" y="4567341"/>
            <a:ext cx="3433467" cy="2066913"/>
          </a:xfrm>
          <a:prstGeom prst="rect">
            <a:avLst/>
          </a:prstGeom>
        </p:spPr>
      </p:pic>
      <p:pic>
        <p:nvPicPr>
          <p:cNvPr id="3" name="Рисунок 2">
            <a:extLst>
              <a:ext uri="{FF2B5EF4-FFF2-40B4-BE49-F238E27FC236}">
                <a16:creationId xmlns="" xmlns:a16="http://schemas.microsoft.com/office/drawing/2014/main" id="{C3D6FD65-BF9D-4177-B29E-8DFCB63C1ED9}"/>
              </a:ext>
            </a:extLst>
          </p:cNvPr>
          <p:cNvPicPr>
            <a:picLocks noChangeAspect="1"/>
          </p:cNvPicPr>
          <p:nvPr/>
        </p:nvPicPr>
        <p:blipFill>
          <a:blip r:embed="rId4" cstate="print"/>
          <a:stretch>
            <a:fillRect/>
          </a:stretch>
        </p:blipFill>
        <p:spPr>
          <a:xfrm>
            <a:off x="1183147" y="3756067"/>
            <a:ext cx="5897161" cy="811274"/>
          </a:xfrm>
          <a:prstGeom prst="rect">
            <a:avLst/>
          </a:prstGeom>
        </p:spPr>
      </p:pic>
    </p:spTree>
    <p:extLst>
      <p:ext uri="{BB962C8B-B14F-4D97-AF65-F5344CB8AC3E}">
        <p14:creationId xmlns="" xmlns:p14="http://schemas.microsoft.com/office/powerpoint/2010/main" val="1705797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C389945-82BA-4DA5-826F-4C8F67885C0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
        <p:nvSpPr>
          <p:cNvPr id="2" name="Прямоугольник 1">
            <a:extLst>
              <a:ext uri="{FF2B5EF4-FFF2-40B4-BE49-F238E27FC236}">
                <a16:creationId xmlns="" xmlns:a16="http://schemas.microsoft.com/office/drawing/2014/main" id="{9E00AF6D-A7FD-4432-A4AA-65E05CE2DE35}"/>
              </a:ext>
            </a:extLst>
          </p:cNvPr>
          <p:cNvSpPr/>
          <p:nvPr/>
        </p:nvSpPr>
        <p:spPr>
          <a:xfrm>
            <a:off x="289420" y="1305341"/>
            <a:ext cx="8007292" cy="4708981"/>
          </a:xfrm>
          <a:prstGeom prst="rect">
            <a:avLst/>
          </a:prstGeom>
        </p:spPr>
        <p:txBody>
          <a:bodyPr wrap="square">
            <a:spAutoFit/>
          </a:bodyPr>
          <a:lstStyle/>
          <a:p>
            <a:r>
              <a:rPr lang="ru-RU" sz="2000" b="1" dirty="0">
                <a:solidFill>
                  <a:srgbClr val="FF0000"/>
                </a:solidFill>
              </a:rPr>
              <a:t>Наставник</a:t>
            </a:r>
            <a:r>
              <a:rPr lang="ru-RU" sz="2000" dirty="0"/>
              <a:t> помогает поставить личную цель,  формирует готовность к саморазвитию.</a:t>
            </a:r>
          </a:p>
          <a:p>
            <a:r>
              <a:rPr lang="ru-RU" sz="2000" b="1" dirty="0">
                <a:solidFill>
                  <a:srgbClr val="FF0000"/>
                </a:solidFill>
              </a:rPr>
              <a:t>Наставник</a:t>
            </a:r>
            <a:r>
              <a:rPr lang="ru-RU" sz="2000" dirty="0"/>
              <a:t> должен быть постоянно доступен людям. </a:t>
            </a:r>
          </a:p>
          <a:p>
            <a:r>
              <a:rPr lang="ru-RU" sz="2000" dirty="0"/>
              <a:t>Человек, занимающий должность </a:t>
            </a:r>
            <a:r>
              <a:rPr lang="ru-RU" sz="2000" b="1" dirty="0">
                <a:solidFill>
                  <a:srgbClr val="FF0000"/>
                </a:solidFill>
              </a:rPr>
              <a:t>наставника</a:t>
            </a:r>
            <a:r>
              <a:rPr lang="ru-RU" sz="2000" dirty="0"/>
              <a:t>, прежде всего, должен быть терпеливым и целеустремленным.</a:t>
            </a:r>
          </a:p>
          <a:p>
            <a:r>
              <a:rPr lang="ru-RU" sz="2000" dirty="0"/>
              <a:t> </a:t>
            </a:r>
          </a:p>
          <a:p>
            <a:r>
              <a:rPr lang="ru-RU" sz="2000" b="1" dirty="0">
                <a:solidFill>
                  <a:srgbClr val="FF0000"/>
                </a:solidFill>
              </a:rPr>
              <a:t>Наставническая деятельность</a:t>
            </a:r>
            <a:r>
              <a:rPr lang="ru-RU" sz="2000" dirty="0"/>
              <a:t>  – комплекс мероприятий и формирующих их действий, направленный на организацию взаимоотношений наставника и наставляемого в конкретных формах для получения ожидаемых результатов.</a:t>
            </a:r>
          </a:p>
          <a:p>
            <a:r>
              <a:rPr lang="ru-RU" sz="2000" dirty="0"/>
              <a:t> </a:t>
            </a:r>
          </a:p>
          <a:p>
            <a:r>
              <a:rPr lang="ru-RU" sz="2000" b="1" dirty="0">
                <a:solidFill>
                  <a:srgbClr val="FF0000"/>
                </a:solidFill>
              </a:rPr>
              <a:t>Целью наставнической деятельности в системе дополнительного образования является</a:t>
            </a:r>
            <a:r>
              <a:rPr lang="ru-RU" sz="2000" dirty="0"/>
              <a:t> воздействие на формирующуюся личность, направленное на ее продуктивное развитие и социальную адаптацию путем передачи опыта наставника наставляемому.</a:t>
            </a:r>
            <a:endParaRPr lang="ru-RU" sz="3200" dirty="0"/>
          </a:p>
        </p:txBody>
      </p:sp>
      <p:sp>
        <p:nvSpPr>
          <p:cNvPr id="8" name="TextBox 7">
            <a:extLst>
              <a:ext uri="{FF2B5EF4-FFF2-40B4-BE49-F238E27FC236}">
                <a16:creationId xmlns="" xmlns:a16="http://schemas.microsoft.com/office/drawing/2014/main" id="{3C8F0132-9DA2-41B8-9B99-804CEEFE0A2D}"/>
              </a:ext>
            </a:extLst>
          </p:cNvPr>
          <p:cNvSpPr txBox="1"/>
          <p:nvPr/>
        </p:nvSpPr>
        <p:spPr>
          <a:xfrm>
            <a:off x="289420" y="382013"/>
            <a:ext cx="3452070" cy="461665"/>
          </a:xfrm>
          <a:prstGeom prst="rect">
            <a:avLst/>
          </a:prstGeom>
          <a:noFill/>
        </p:spPr>
        <p:txBody>
          <a:bodyPr wrap="square" rtlCol="0">
            <a:spAutoFit/>
          </a:bodyPr>
          <a:lstStyle/>
          <a:p>
            <a:r>
              <a:rPr lang="ru-RU" sz="2400" b="1" dirty="0">
                <a:solidFill>
                  <a:srgbClr val="002060"/>
                </a:solidFill>
              </a:rPr>
              <a:t>Пункт </a:t>
            </a:r>
            <a:r>
              <a:rPr lang="en-US" sz="2400" b="1" dirty="0">
                <a:solidFill>
                  <a:srgbClr val="002060"/>
                </a:solidFill>
              </a:rPr>
              <a:t>8</a:t>
            </a:r>
            <a:r>
              <a:rPr lang="ru-RU" sz="2400" b="1" dirty="0">
                <a:solidFill>
                  <a:srgbClr val="002060"/>
                </a:solidFill>
              </a:rPr>
              <a:t> Соглашения</a:t>
            </a:r>
          </a:p>
        </p:txBody>
      </p:sp>
    </p:spTree>
    <p:extLst>
      <p:ext uri="{BB962C8B-B14F-4D97-AF65-F5344CB8AC3E}">
        <p14:creationId xmlns="" xmlns:p14="http://schemas.microsoft.com/office/powerpoint/2010/main" val="18749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C389945-82BA-4DA5-826F-4C8F67885C0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
        <p:nvSpPr>
          <p:cNvPr id="2" name="Прямоугольник 1">
            <a:extLst>
              <a:ext uri="{FF2B5EF4-FFF2-40B4-BE49-F238E27FC236}">
                <a16:creationId xmlns="" xmlns:a16="http://schemas.microsoft.com/office/drawing/2014/main" id="{9E00AF6D-A7FD-4432-A4AA-65E05CE2DE35}"/>
              </a:ext>
            </a:extLst>
          </p:cNvPr>
          <p:cNvSpPr/>
          <p:nvPr/>
        </p:nvSpPr>
        <p:spPr>
          <a:xfrm>
            <a:off x="331365" y="1355675"/>
            <a:ext cx="8007292" cy="3170099"/>
          </a:xfrm>
          <a:prstGeom prst="rect">
            <a:avLst/>
          </a:prstGeom>
        </p:spPr>
        <p:txBody>
          <a:bodyPr wrap="square">
            <a:spAutoFit/>
          </a:bodyPr>
          <a:lstStyle/>
          <a:p>
            <a:r>
              <a:rPr lang="ru-RU" sz="2000" b="1" dirty="0">
                <a:solidFill>
                  <a:srgbClr val="FF0000"/>
                </a:solidFill>
              </a:rPr>
              <a:t>Что же представляет собой сетевое взаимодействие в образовании? </a:t>
            </a:r>
            <a:endParaRPr lang="ru-RU" sz="2000" dirty="0">
              <a:solidFill>
                <a:srgbClr val="FF0000"/>
              </a:solidFill>
            </a:endParaRPr>
          </a:p>
          <a:p>
            <a:r>
              <a:rPr lang="ru-RU" sz="2000" b="1" dirty="0">
                <a:solidFill>
                  <a:srgbClr val="FF0000"/>
                </a:solidFill>
              </a:rPr>
              <a:t>Сетевое взаимодействие </a:t>
            </a:r>
            <a:r>
              <a:rPr lang="ru-RU" sz="2000" b="1" dirty="0"/>
              <a:t>- </a:t>
            </a:r>
            <a:r>
              <a:rPr lang="ru-RU" sz="2000" dirty="0"/>
              <a:t>это возможность объединения нескольких отдельных образовательных организаций вокруг сильной школы, имеющей достаточный материальный и </a:t>
            </a:r>
            <a:r>
              <a:rPr lang="ru-RU" sz="2000" dirty="0" smtClean="0"/>
              <a:t>кадровый потенциал. Такое </a:t>
            </a:r>
            <a:r>
              <a:rPr lang="ru-RU" sz="2000" dirty="0"/>
              <a:t>образовательное учреждения выполняет функцию «ресурсного центра».</a:t>
            </a:r>
          </a:p>
          <a:p>
            <a:r>
              <a:rPr lang="ru-RU" sz="2000" b="1" dirty="0">
                <a:solidFill>
                  <a:srgbClr val="FF0000"/>
                </a:solidFill>
              </a:rPr>
              <a:t>Сетевое взаимодействие</a:t>
            </a:r>
            <a:r>
              <a:rPr lang="ru-RU" sz="2000" dirty="0">
                <a:solidFill>
                  <a:srgbClr val="FF0000"/>
                </a:solidFill>
              </a:rPr>
              <a:t> </a:t>
            </a:r>
            <a:r>
              <a:rPr lang="ru-RU" sz="2000" dirty="0"/>
              <a:t>- происходит вовлечением сразу нескольких организаций в учебный или внеурочный процесс.</a:t>
            </a:r>
          </a:p>
          <a:p>
            <a:r>
              <a:rPr lang="ru-RU" sz="2000" dirty="0"/>
              <a:t>Это усилия разных </a:t>
            </a:r>
            <a:r>
              <a:rPr lang="ru-RU" sz="2000" dirty="0" smtClean="0"/>
              <a:t>образовательных учреждений по </a:t>
            </a:r>
            <a:r>
              <a:rPr lang="ru-RU" sz="2000" dirty="0"/>
              <a:t>централизации ресурсов. </a:t>
            </a:r>
          </a:p>
        </p:txBody>
      </p:sp>
      <p:sp>
        <p:nvSpPr>
          <p:cNvPr id="8" name="TextBox 7">
            <a:extLst>
              <a:ext uri="{FF2B5EF4-FFF2-40B4-BE49-F238E27FC236}">
                <a16:creationId xmlns="" xmlns:a16="http://schemas.microsoft.com/office/drawing/2014/main" id="{3C8F0132-9DA2-41B8-9B99-804CEEFE0A2D}"/>
              </a:ext>
            </a:extLst>
          </p:cNvPr>
          <p:cNvSpPr txBox="1"/>
          <p:nvPr/>
        </p:nvSpPr>
        <p:spPr>
          <a:xfrm>
            <a:off x="331365" y="376876"/>
            <a:ext cx="5993934" cy="461665"/>
          </a:xfrm>
          <a:prstGeom prst="rect">
            <a:avLst/>
          </a:prstGeom>
          <a:noFill/>
        </p:spPr>
        <p:txBody>
          <a:bodyPr wrap="square" rtlCol="0">
            <a:spAutoFit/>
          </a:bodyPr>
          <a:lstStyle/>
          <a:p>
            <a:r>
              <a:rPr lang="ru-RU" sz="2400" b="1" dirty="0">
                <a:solidFill>
                  <a:srgbClr val="002060"/>
                </a:solidFill>
              </a:rPr>
              <a:t>Пункт 10 Соглашения, подпункт 10.10.</a:t>
            </a:r>
          </a:p>
        </p:txBody>
      </p:sp>
    </p:spTree>
    <p:extLst>
      <p:ext uri="{BB962C8B-B14F-4D97-AF65-F5344CB8AC3E}">
        <p14:creationId xmlns="" xmlns:p14="http://schemas.microsoft.com/office/powerpoint/2010/main" val="372082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C389945-82BA-4DA5-826F-4C8F67885C0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
        <p:nvSpPr>
          <p:cNvPr id="2" name="Прямоугольник 1">
            <a:extLst>
              <a:ext uri="{FF2B5EF4-FFF2-40B4-BE49-F238E27FC236}">
                <a16:creationId xmlns="" xmlns:a16="http://schemas.microsoft.com/office/drawing/2014/main" id="{9E00AF6D-A7FD-4432-A4AA-65E05CE2DE35}"/>
              </a:ext>
            </a:extLst>
          </p:cNvPr>
          <p:cNvSpPr/>
          <p:nvPr/>
        </p:nvSpPr>
        <p:spPr>
          <a:xfrm>
            <a:off x="331365" y="1355675"/>
            <a:ext cx="8409963" cy="4401205"/>
          </a:xfrm>
          <a:prstGeom prst="rect">
            <a:avLst/>
          </a:prstGeom>
        </p:spPr>
        <p:txBody>
          <a:bodyPr wrap="square">
            <a:spAutoFit/>
          </a:bodyPr>
          <a:lstStyle/>
          <a:p>
            <a:r>
              <a:rPr lang="ru-RU" sz="2000" b="1" i="1" dirty="0">
                <a:solidFill>
                  <a:srgbClr val="FF0000"/>
                </a:solidFill>
              </a:rPr>
              <a:t>Краткосрочная программа </a:t>
            </a:r>
            <a:r>
              <a:rPr lang="ru-RU" sz="2000" i="1" dirty="0"/>
              <a:t>- </a:t>
            </a:r>
            <a:r>
              <a:rPr lang="ru-RU" sz="2000" dirty="0"/>
              <a:t>это программа, которая реализуется в течение одного учебного года.</a:t>
            </a:r>
          </a:p>
          <a:p>
            <a:endParaRPr lang="ru-RU" sz="2000" b="1" i="1" dirty="0">
              <a:solidFill>
                <a:srgbClr val="FF0000"/>
              </a:solidFill>
            </a:endParaRPr>
          </a:p>
          <a:p>
            <a:r>
              <a:rPr lang="ru-RU" sz="2000" b="1" i="1" dirty="0">
                <a:solidFill>
                  <a:srgbClr val="FF0000"/>
                </a:solidFill>
              </a:rPr>
              <a:t>Разноуровневые программы дополнительного образования детей </a:t>
            </a:r>
            <a:r>
              <a:rPr lang="ru-RU" sz="2000" dirty="0"/>
              <a:t>- программы дополнительного образования детей, реализация которых позволит учитывать разный уровень развития и разную степень освоенности содержания детьми в рамках одной образовательной программы.</a:t>
            </a:r>
          </a:p>
          <a:p>
            <a:endParaRPr lang="ru-RU" sz="2000" dirty="0"/>
          </a:p>
          <a:p>
            <a:r>
              <a:rPr lang="ru-RU" sz="2000" b="1" dirty="0">
                <a:solidFill>
                  <a:srgbClr val="FF0000"/>
                </a:solidFill>
              </a:rPr>
              <a:t>Дистанционное обучение в системе дополнительного образования детей </a:t>
            </a:r>
            <a:r>
              <a:rPr lang="ru-RU" sz="2000" dirty="0"/>
              <a:t>– способ организации процесса обучения, основанный на использовании современных информационных и телекоммуникационных технологий, позволяющих осуществлять обучение на расстоянии без непосредственного контакта между педагогом и обучающимися.</a:t>
            </a:r>
          </a:p>
        </p:txBody>
      </p:sp>
      <p:sp>
        <p:nvSpPr>
          <p:cNvPr id="8" name="TextBox 7">
            <a:extLst>
              <a:ext uri="{FF2B5EF4-FFF2-40B4-BE49-F238E27FC236}">
                <a16:creationId xmlns="" xmlns:a16="http://schemas.microsoft.com/office/drawing/2014/main" id="{3C8F0132-9DA2-41B8-9B99-804CEEFE0A2D}"/>
              </a:ext>
            </a:extLst>
          </p:cNvPr>
          <p:cNvSpPr txBox="1"/>
          <p:nvPr/>
        </p:nvSpPr>
        <p:spPr>
          <a:xfrm>
            <a:off x="331365" y="385264"/>
            <a:ext cx="5993934" cy="461665"/>
          </a:xfrm>
          <a:prstGeom prst="rect">
            <a:avLst/>
          </a:prstGeom>
          <a:noFill/>
        </p:spPr>
        <p:txBody>
          <a:bodyPr wrap="square" rtlCol="0">
            <a:spAutoFit/>
          </a:bodyPr>
          <a:lstStyle/>
          <a:p>
            <a:r>
              <a:rPr lang="ru-RU" sz="2400" b="1" dirty="0">
                <a:solidFill>
                  <a:srgbClr val="002060"/>
                </a:solidFill>
              </a:rPr>
              <a:t>Пункт 10 Соглашения, подпункт 10.10.</a:t>
            </a:r>
          </a:p>
        </p:txBody>
      </p:sp>
    </p:spTree>
    <p:extLst>
      <p:ext uri="{BB962C8B-B14F-4D97-AF65-F5344CB8AC3E}">
        <p14:creationId xmlns="" xmlns:p14="http://schemas.microsoft.com/office/powerpoint/2010/main" val="348425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0D4FAE25-E675-481F-B749-F8FF674C5EB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21266" y="643765"/>
            <a:ext cx="6501468" cy="5570470"/>
          </a:xfrm>
          <a:prstGeom prst="rect">
            <a:avLst/>
          </a:prstGeom>
        </p:spPr>
      </p:pic>
    </p:spTree>
    <p:extLst>
      <p:ext uri="{BB962C8B-B14F-4D97-AF65-F5344CB8AC3E}">
        <p14:creationId xmlns="" xmlns:p14="http://schemas.microsoft.com/office/powerpoint/2010/main" val="66872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DB7AE57F-B168-44A9-B2BA-A90BB87A54C0}"/>
              </a:ext>
            </a:extLst>
          </p:cNvPr>
          <p:cNvSpPr/>
          <p:nvPr/>
        </p:nvSpPr>
        <p:spPr>
          <a:xfrm>
            <a:off x="406866" y="487171"/>
            <a:ext cx="4374859" cy="4247317"/>
          </a:xfrm>
          <a:prstGeom prst="rect">
            <a:avLst/>
          </a:prstGeom>
        </p:spPr>
        <p:txBody>
          <a:bodyPr wrap="square">
            <a:spAutoFit/>
          </a:bodyPr>
          <a:lstStyle/>
          <a:p>
            <a:r>
              <a:rPr lang="ru-RU" dirty="0"/>
              <a:t>В современном мире трудно переоценить значимость дополнительного образования. Это возможность открыть и развить личные таланты, научиться взаимодействовать с окружающими, получить знания о профессиях, приучиться к самостоятельности и ответственности, расширить круг общения и многое другое. В 2020 году в </a:t>
            </a:r>
            <a:r>
              <a:rPr lang="ru-RU" dirty="0" err="1" smtClean="0"/>
              <a:t>Каларском</a:t>
            </a:r>
            <a:r>
              <a:rPr lang="ru-RU" dirty="0" smtClean="0"/>
              <a:t> </a:t>
            </a:r>
            <a:r>
              <a:rPr lang="ru-RU" dirty="0"/>
              <a:t>районе началось внедрение Целевой модели развития системы дополнительного образования. Это одно из многих мероприятий федерального проекта </a:t>
            </a:r>
            <a:r>
              <a:rPr lang="ru-RU" b="1" dirty="0"/>
              <a:t>«Успех каждого ребенка» национального проекта «Образование»</a:t>
            </a:r>
          </a:p>
        </p:txBody>
      </p:sp>
      <p:pic>
        <p:nvPicPr>
          <p:cNvPr id="5" name="Рисунок 4">
            <a:extLst>
              <a:ext uri="{FF2B5EF4-FFF2-40B4-BE49-F238E27FC236}">
                <a16:creationId xmlns="" xmlns:a16="http://schemas.microsoft.com/office/drawing/2014/main" id="{2FCE6BAC-A599-4508-9355-C224A4FBF50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86765" y="1015517"/>
            <a:ext cx="4150369" cy="4070796"/>
          </a:xfrm>
          <a:prstGeom prst="rect">
            <a:avLst/>
          </a:prstGeom>
        </p:spPr>
      </p:pic>
    </p:spTree>
    <p:extLst>
      <p:ext uri="{BB962C8B-B14F-4D97-AF65-F5344CB8AC3E}">
        <p14:creationId xmlns="" xmlns:p14="http://schemas.microsoft.com/office/powerpoint/2010/main" val="1252466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FA1C789-728B-4810-9691-891C43E246A3}"/>
              </a:ext>
            </a:extLst>
          </p:cNvPr>
          <p:cNvSpPr/>
          <p:nvPr/>
        </p:nvSpPr>
        <p:spPr>
          <a:xfrm>
            <a:off x="213443" y="157562"/>
            <a:ext cx="8762301" cy="1323439"/>
          </a:xfrm>
          <a:prstGeom prst="rect">
            <a:avLst/>
          </a:prstGeom>
        </p:spPr>
        <p:txBody>
          <a:bodyPr wrap="square">
            <a:spAutoFit/>
          </a:bodyPr>
          <a:lstStyle/>
          <a:p>
            <a:pPr algn="ctr"/>
            <a:r>
              <a:rPr lang="ru-RU" sz="1600" dirty="0">
                <a:solidFill>
                  <a:srgbClr val="002060"/>
                </a:solidFill>
              </a:rPr>
              <a:t>В рамках проекта запускается единая интернет-площадка (портал) </a:t>
            </a:r>
          </a:p>
          <a:p>
            <a:pPr algn="ctr"/>
            <a:r>
              <a:rPr lang="ru-RU" sz="1600" b="1" dirty="0">
                <a:solidFill>
                  <a:srgbClr val="FF0000"/>
                </a:solidFill>
              </a:rPr>
              <a:t>«Навигатор дополнительного образования </a:t>
            </a:r>
            <a:r>
              <a:rPr lang="ru-RU" sz="1400" b="1" dirty="0" smtClean="0">
                <a:solidFill>
                  <a:srgbClr val="FF0000"/>
                </a:solidFill>
              </a:rPr>
              <a:t>ЗАБАЙКАЛЬСКОГО КРАЯ</a:t>
            </a:r>
            <a:r>
              <a:rPr lang="ru-RU" sz="1600" b="1" dirty="0" smtClean="0">
                <a:solidFill>
                  <a:srgbClr val="FF0000"/>
                </a:solidFill>
              </a:rPr>
              <a:t>» </a:t>
            </a:r>
            <a:endParaRPr lang="ru-RU" sz="1600" b="1" dirty="0">
              <a:solidFill>
                <a:srgbClr val="FF0000"/>
              </a:solidFill>
            </a:endParaRPr>
          </a:p>
          <a:p>
            <a:pPr algn="ctr"/>
            <a:r>
              <a:rPr lang="ru-RU" sz="1600" dirty="0">
                <a:solidFill>
                  <a:srgbClr val="002060"/>
                </a:solidFill>
              </a:rPr>
              <a:t>Это информационный портал, в котором содержится максимально полная информация о кружках, секциях и организациях дополнительного образования, сведения об образовательных программах в муниципалитете.</a:t>
            </a:r>
          </a:p>
        </p:txBody>
      </p:sp>
      <p:sp>
        <p:nvSpPr>
          <p:cNvPr id="7" name="Прямоугольник 6">
            <a:extLst>
              <a:ext uri="{FF2B5EF4-FFF2-40B4-BE49-F238E27FC236}">
                <a16:creationId xmlns="" xmlns:a16="http://schemas.microsoft.com/office/drawing/2014/main" id="{4E02CF98-0049-4DF7-AC9D-B4C251FB40DD}"/>
              </a:ext>
            </a:extLst>
          </p:cNvPr>
          <p:cNvSpPr/>
          <p:nvPr/>
        </p:nvSpPr>
        <p:spPr>
          <a:xfrm>
            <a:off x="4786472" y="5611205"/>
            <a:ext cx="3993159" cy="5872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2051" name="Picture 3" descr="C:\Users\User\Pictures\Безымянный.png"/>
          <p:cNvPicPr>
            <a:picLocks noChangeAspect="1" noChangeArrowheads="1"/>
          </p:cNvPicPr>
          <p:nvPr/>
        </p:nvPicPr>
        <p:blipFill>
          <a:blip r:embed="rId2" cstate="print"/>
          <a:srcRect/>
          <a:stretch>
            <a:fillRect/>
          </a:stretch>
        </p:blipFill>
        <p:spPr bwMode="auto">
          <a:xfrm>
            <a:off x="160458" y="1630392"/>
            <a:ext cx="8854146" cy="5098212"/>
          </a:xfrm>
          <a:prstGeom prst="rect">
            <a:avLst/>
          </a:prstGeom>
          <a:noFill/>
        </p:spPr>
      </p:pic>
      <p:sp>
        <p:nvSpPr>
          <p:cNvPr id="8" name="Прямоугольник 7"/>
          <p:cNvSpPr/>
          <p:nvPr/>
        </p:nvSpPr>
        <p:spPr>
          <a:xfrm>
            <a:off x="2484408" y="4373591"/>
            <a:ext cx="2179957" cy="923330"/>
          </a:xfrm>
          <a:prstGeom prst="rect">
            <a:avLst/>
          </a:prstGeom>
          <a:noFill/>
        </p:spPr>
        <p:txBody>
          <a:bodyPr wrap="square" lIns="91440" tIns="45720" rIns="91440" bIns="45720">
            <a:spAutoFit/>
          </a:bodyPr>
          <a:lstStyle/>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Прямоугольник 9"/>
          <p:cNvSpPr/>
          <p:nvPr/>
        </p:nvSpPr>
        <p:spPr>
          <a:xfrm>
            <a:off x="2484408" y="4520242"/>
            <a:ext cx="2475781" cy="483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spcBef>
                <a:spcPct val="0"/>
              </a:spcBef>
              <a:spcAft>
                <a:spcPct val="0"/>
              </a:spcAft>
            </a:pPr>
            <a:r>
              <a:rPr lang="ru-RU" b="1" dirty="0" err="1" smtClean="0">
                <a:solidFill>
                  <a:srgbClr val="006000"/>
                </a:solidFill>
                <a:latin typeface="Arial" pitchFamily="34" charset="0"/>
                <a:cs typeface="Arial" pitchFamily="34" charset="0"/>
                <a:hlinkClick r:id="rId3"/>
              </a:rPr>
              <a:t>navigator.zabedu.ru</a:t>
            </a:r>
            <a:endParaRPr lang="ru-RU" dirty="0" smtClean="0">
              <a:solidFill>
                <a:srgbClr val="333333"/>
              </a:solidFill>
              <a:latin typeface="Arial" pitchFamily="34" charset="0"/>
              <a:cs typeface="Arial" pitchFamily="34" charset="0"/>
            </a:endParaRPr>
          </a:p>
        </p:txBody>
      </p:sp>
    </p:spTree>
    <p:extLst>
      <p:ext uri="{BB962C8B-B14F-4D97-AF65-F5344CB8AC3E}">
        <p14:creationId xmlns="" xmlns:p14="http://schemas.microsoft.com/office/powerpoint/2010/main" val="338856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FA1C789-728B-4810-9691-891C43E246A3}"/>
              </a:ext>
            </a:extLst>
          </p:cNvPr>
          <p:cNvSpPr/>
          <p:nvPr/>
        </p:nvSpPr>
        <p:spPr>
          <a:xfrm>
            <a:off x="230696" y="114430"/>
            <a:ext cx="8762301" cy="830997"/>
          </a:xfrm>
          <a:prstGeom prst="rect">
            <a:avLst/>
          </a:prstGeom>
        </p:spPr>
        <p:txBody>
          <a:bodyPr wrap="square">
            <a:spAutoFit/>
          </a:bodyPr>
          <a:lstStyle/>
          <a:p>
            <a:pPr algn="ctr"/>
            <a:r>
              <a:rPr lang="ru-RU" sz="1600" b="1" dirty="0">
                <a:solidFill>
                  <a:srgbClr val="002060"/>
                </a:solidFill>
              </a:rPr>
              <a:t>Задача Навигатора — обеспечить возможность получения информации о доступном и качественном дополнительном образовании всем категориям детей района независимо от их места жительства и благосостояния семьи.</a:t>
            </a:r>
          </a:p>
        </p:txBody>
      </p:sp>
      <p:pic>
        <p:nvPicPr>
          <p:cNvPr id="2" name="Рисунок 1">
            <a:extLst>
              <a:ext uri="{FF2B5EF4-FFF2-40B4-BE49-F238E27FC236}">
                <a16:creationId xmlns="" xmlns:a16="http://schemas.microsoft.com/office/drawing/2014/main" id="{844F3079-A8A2-4547-AC35-92BF64E65401}"/>
              </a:ext>
            </a:extLst>
          </p:cNvPr>
          <p:cNvPicPr>
            <a:picLocks noChangeAspect="1"/>
          </p:cNvPicPr>
          <p:nvPr/>
        </p:nvPicPr>
        <p:blipFill rotWithShape="1">
          <a:blip r:embed="rId2" cstate="print"/>
          <a:srcRect l="21651" t="20846" r="21835" b="3639"/>
          <a:stretch/>
        </p:blipFill>
        <p:spPr>
          <a:xfrm>
            <a:off x="868260" y="1085322"/>
            <a:ext cx="7407479" cy="5567635"/>
          </a:xfrm>
          <a:prstGeom prst="rect">
            <a:avLst/>
          </a:prstGeom>
        </p:spPr>
      </p:pic>
    </p:spTree>
    <p:extLst>
      <p:ext uri="{BB962C8B-B14F-4D97-AF65-F5344CB8AC3E}">
        <p14:creationId xmlns="" xmlns:p14="http://schemas.microsoft.com/office/powerpoint/2010/main" val="26573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DE162CEE-FFDD-4CB0-9D19-A29BE879058E}"/>
              </a:ext>
            </a:extLst>
          </p:cNvPr>
          <p:cNvSpPr/>
          <p:nvPr/>
        </p:nvSpPr>
        <p:spPr>
          <a:xfrm>
            <a:off x="637564" y="319177"/>
            <a:ext cx="8137321" cy="4093428"/>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i="0" u="none" strike="noStrike" kern="0" normalizeH="0" baseline="0" noProof="0" dirty="0">
                <a:ln w="0"/>
                <a:solidFill>
                  <a:srgbClr val="FF0000"/>
                </a:solidFill>
                <a:effectLst>
                  <a:outerShdw blurRad="38100" dist="19050" dir="2700000" algn="tl" rotWithShape="0">
                    <a:schemeClr val="dk1">
                      <a:alpha val="40000"/>
                    </a:schemeClr>
                  </a:outerShdw>
                </a:effectLst>
                <a:uLnTx/>
                <a:uFillTx/>
              </a:rPr>
              <a:t>МОЦ дополнительного образования детей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i="0" u="none" strike="noStrike" kern="0" normalizeH="0" baseline="0" noProof="0" dirty="0" err="1" smtClean="0">
                <a:ln w="0"/>
                <a:solidFill>
                  <a:srgbClr val="FF0000"/>
                </a:solidFill>
                <a:effectLst>
                  <a:outerShdw blurRad="38100" dist="19050" dir="2700000" algn="tl" rotWithShape="0">
                    <a:schemeClr val="dk1">
                      <a:alpha val="40000"/>
                    </a:schemeClr>
                  </a:outerShdw>
                </a:effectLst>
                <a:uLnTx/>
                <a:uFillTx/>
              </a:rPr>
              <a:t>Каларского</a:t>
            </a:r>
            <a:r>
              <a:rPr kumimoji="0" lang="ru-RU" sz="2000" i="0" u="none" strike="noStrike" kern="0" normalizeH="0" baseline="0" noProof="0" dirty="0" smtClean="0">
                <a:ln w="0"/>
                <a:solidFill>
                  <a:srgbClr val="FF0000"/>
                </a:solidFill>
                <a:effectLst>
                  <a:outerShdw blurRad="38100" dist="19050" dir="2700000" algn="tl" rotWithShape="0">
                    <a:schemeClr val="dk1">
                      <a:alpha val="40000"/>
                    </a:schemeClr>
                  </a:outerShdw>
                </a:effectLst>
                <a:uLnTx/>
                <a:uFillTx/>
              </a:rPr>
              <a:t> района</a:t>
            </a:r>
            <a:endParaRPr kumimoji="0" lang="ru-RU" sz="2000" i="0" u="none" strike="noStrike" kern="0" normalizeH="0" baseline="0" noProof="0" dirty="0">
              <a:ln w="0"/>
              <a:solidFill>
                <a:srgbClr val="FF0000"/>
              </a:solidFill>
              <a:effectLst>
                <a:outerShdw blurRad="38100" dist="19050" dir="2700000" algn="tl" rotWithShape="0">
                  <a:schemeClr val="dk1">
                    <a:alpha val="40000"/>
                  </a:schemeClr>
                </a:outerShdw>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FF0000"/>
                </a:solidFill>
                <a:effectLst/>
                <a:uLnTx/>
                <a:uFillTx/>
              </a:rPr>
              <a:t> </a:t>
            </a:r>
          </a:p>
          <a:p>
            <a:r>
              <a:rPr lang="ru-RU" sz="2000" dirty="0" smtClean="0"/>
              <a:t>В рамках реализации федерального проекта «Успех каждого ребенка»</a:t>
            </a:r>
          </a:p>
          <a:p>
            <a:r>
              <a:rPr lang="ru-RU" sz="2000" dirty="0" smtClean="0"/>
              <a:t>национального проекта «Образование», в соответствии с приказом</a:t>
            </a:r>
          </a:p>
          <a:p>
            <a:r>
              <a:rPr lang="ru-RU" sz="2000" dirty="0" smtClean="0"/>
              <a:t>Министерства образования, науки и молодежной политики Забайкальского края № 119 от 24.01.2020 года «О мероприятиях по внедрению Целевой модели развития региональной системы дополнительного образования детей», на территории Каларского муниципального района началось внедрение системы персонифицированного учета дополнительного образования.</a:t>
            </a:r>
          </a:p>
          <a:p>
            <a:r>
              <a:rPr lang="ru-RU" sz="2000" dirty="0" smtClean="0"/>
              <a:t>На базе МУДО Дом детского творчества в феврале 2020 года создан</a:t>
            </a:r>
          </a:p>
          <a:p>
            <a:r>
              <a:rPr lang="ru-RU" sz="2000" dirty="0" smtClean="0"/>
              <a:t>муниципальный опорный центр.</a:t>
            </a:r>
          </a:p>
        </p:txBody>
      </p:sp>
      <p:pic>
        <p:nvPicPr>
          <p:cNvPr id="2" name="Рисунок 1">
            <a:extLst>
              <a:ext uri="{FF2B5EF4-FFF2-40B4-BE49-F238E27FC236}">
                <a16:creationId xmlns="" xmlns:a16="http://schemas.microsoft.com/office/drawing/2014/main" id="{4898A356-2FBE-475C-A1A0-34609B38C64E}"/>
              </a:ext>
            </a:extLst>
          </p:cNvPr>
          <p:cNvPicPr>
            <a:picLocks noChangeAspect="1"/>
          </p:cNvPicPr>
          <p:nvPr/>
        </p:nvPicPr>
        <p:blipFill>
          <a:blip r:embed="rId2" cstate="print"/>
          <a:stretch>
            <a:fillRect/>
          </a:stretch>
        </p:blipFill>
        <p:spPr>
          <a:xfrm>
            <a:off x="8033955" y="192547"/>
            <a:ext cx="944962" cy="810838"/>
          </a:xfrm>
          <a:prstGeom prst="rect">
            <a:avLst/>
          </a:prstGeom>
        </p:spPr>
      </p:pic>
      <p:pic>
        <p:nvPicPr>
          <p:cNvPr id="7" name="Picture 3"/>
          <p:cNvPicPr>
            <a:picLocks noChangeAspect="1" noChangeArrowheads="1"/>
          </p:cNvPicPr>
          <p:nvPr/>
        </p:nvPicPr>
        <p:blipFill>
          <a:blip r:embed="rId3" cstate="print"/>
          <a:srcRect/>
          <a:stretch>
            <a:fillRect/>
          </a:stretch>
        </p:blipFill>
        <p:spPr bwMode="auto">
          <a:xfrm>
            <a:off x="5068253" y="4451229"/>
            <a:ext cx="2686894" cy="2268747"/>
          </a:xfrm>
          <a:prstGeom prst="rect">
            <a:avLst/>
          </a:prstGeom>
          <a:noFill/>
          <a:ln w="9525">
            <a:noFill/>
            <a:miter lim="800000"/>
            <a:headEnd/>
            <a:tailEnd/>
          </a:ln>
        </p:spPr>
      </p:pic>
    </p:spTree>
    <p:extLst>
      <p:ext uri="{BB962C8B-B14F-4D97-AF65-F5344CB8AC3E}">
        <p14:creationId xmlns="" xmlns:p14="http://schemas.microsoft.com/office/powerpoint/2010/main" val="235214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FA1C789-728B-4810-9691-891C43E246A3}"/>
              </a:ext>
            </a:extLst>
          </p:cNvPr>
          <p:cNvSpPr/>
          <p:nvPr/>
        </p:nvSpPr>
        <p:spPr>
          <a:xfrm>
            <a:off x="230696" y="114430"/>
            <a:ext cx="8762301" cy="1569660"/>
          </a:xfrm>
          <a:prstGeom prst="rect">
            <a:avLst/>
          </a:prstGeom>
        </p:spPr>
        <p:txBody>
          <a:bodyPr wrap="square">
            <a:spAutoFit/>
          </a:bodyPr>
          <a:lstStyle/>
          <a:p>
            <a:pPr algn="ctr"/>
            <a:r>
              <a:rPr lang="ru-RU" sz="1600" dirty="0">
                <a:solidFill>
                  <a:srgbClr val="002060"/>
                </a:solidFill>
              </a:rPr>
              <a:t>Пользуясь Навигатором, с помощью поисковой системы родители и дети смогут выбрать наиболее подходящий кружок или секцию. Этот ресурс удобен для пользователя и имеет ряд преимуществ: все необходимые действия возможно сделать онлайн в любое время, в информационный сервис встроены фильтры, которые позволяют выбрать программу по ее месторасположению, достаточно выбрать название своего муниципалитета и указать выбранную организацию.</a:t>
            </a:r>
          </a:p>
        </p:txBody>
      </p:sp>
      <p:pic>
        <p:nvPicPr>
          <p:cNvPr id="10241" name="Picture 1" descr="C:\Users\User\Pictures\Безымянный.png"/>
          <p:cNvPicPr>
            <a:picLocks noChangeAspect="1" noChangeArrowheads="1"/>
          </p:cNvPicPr>
          <p:nvPr/>
        </p:nvPicPr>
        <p:blipFill>
          <a:blip r:embed="rId2" cstate="print"/>
          <a:srcRect/>
          <a:stretch>
            <a:fillRect/>
          </a:stretch>
        </p:blipFill>
        <p:spPr bwMode="auto">
          <a:xfrm>
            <a:off x="181154" y="1613140"/>
            <a:ext cx="6788989" cy="5182699"/>
          </a:xfrm>
          <a:prstGeom prst="rect">
            <a:avLst/>
          </a:prstGeom>
          <a:noFill/>
        </p:spPr>
      </p:pic>
      <p:sp>
        <p:nvSpPr>
          <p:cNvPr id="5" name="Прямоугольник 4"/>
          <p:cNvSpPr/>
          <p:nvPr/>
        </p:nvSpPr>
        <p:spPr>
          <a:xfrm>
            <a:off x="6650966" y="2268747"/>
            <a:ext cx="2493034" cy="4401205"/>
          </a:xfrm>
          <a:prstGeom prst="rect">
            <a:avLst/>
          </a:prstGeom>
        </p:spPr>
        <p:txBody>
          <a:bodyPr wrap="square">
            <a:spAutoFit/>
          </a:bodyPr>
          <a:lstStyle/>
          <a:p>
            <a:r>
              <a:rPr lang="ru-RU" sz="1400" dirty="0" smtClean="0"/>
              <a:t>Макраме – это создание нужных практичных вещей, это занятый досуг, эстетическое наслаждение творчеством, это культура, которая пришла к нам от предков и которую надо хранить и развивать, радуя себя и окружающих</a:t>
            </a:r>
          </a:p>
          <a:p>
            <a:r>
              <a:rPr lang="ru-RU" sz="1400" dirty="0" smtClean="0"/>
              <a:t>Учащиеся не только достигают высоких результатов в плетении, но и учатся общению, учатся развивать в себе положительные черты и искоренять отрицательные, давать нравственную оценку своим поступкам, стремятся к достижению нравственного совершенства</a:t>
            </a:r>
            <a:endParaRPr lang="ru-RU" sz="1400" dirty="0"/>
          </a:p>
        </p:txBody>
      </p:sp>
    </p:spTree>
    <p:extLst>
      <p:ext uri="{BB962C8B-B14F-4D97-AF65-F5344CB8AC3E}">
        <p14:creationId xmlns="" xmlns:p14="http://schemas.microsoft.com/office/powerpoint/2010/main" val="369259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FA1C789-728B-4810-9691-891C43E246A3}"/>
              </a:ext>
            </a:extLst>
          </p:cNvPr>
          <p:cNvSpPr/>
          <p:nvPr/>
        </p:nvSpPr>
        <p:spPr>
          <a:xfrm>
            <a:off x="230696" y="114430"/>
            <a:ext cx="8762301" cy="1815882"/>
          </a:xfrm>
          <a:prstGeom prst="rect">
            <a:avLst/>
          </a:prstGeom>
        </p:spPr>
        <p:txBody>
          <a:bodyPr wrap="square">
            <a:spAutoFit/>
          </a:bodyPr>
          <a:lstStyle/>
          <a:p>
            <a:pPr algn="ctr"/>
            <a:r>
              <a:rPr lang="ru-RU" sz="1600" dirty="0">
                <a:solidFill>
                  <a:srgbClr val="002060"/>
                </a:solidFill>
              </a:rPr>
              <a:t>Для того, чтобы воспользоваться всеми функциями Навигатора по поиску новых возможностей и подтвердить зачисление детей, которые уже обучаются по дополнительным программам, родителям необходимо зарегистрироваться и получить доступ к личному кабинету. Процесс занимает 5-10 минут, нужно только иметь электронную почту и гаджет с подключенным интернетом. После регистрации ребёнку присваивается номер электронного сертификата учета, который будет учитываться учреждением при зачислении. </a:t>
            </a:r>
          </a:p>
        </p:txBody>
      </p:sp>
      <p:pic>
        <p:nvPicPr>
          <p:cNvPr id="6" name="Рисунок 5">
            <a:extLst>
              <a:ext uri="{FF2B5EF4-FFF2-40B4-BE49-F238E27FC236}">
                <a16:creationId xmlns="" xmlns:a16="http://schemas.microsoft.com/office/drawing/2014/main" id="{3D119C2A-735B-4999-B288-99BD07426E1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88167" y="2198312"/>
            <a:ext cx="4361552" cy="3661397"/>
          </a:xfrm>
          <a:prstGeom prst="rect">
            <a:avLst/>
          </a:prstGeom>
        </p:spPr>
      </p:pic>
      <p:pic>
        <p:nvPicPr>
          <p:cNvPr id="9217" name="Picture 1" descr="C:\Users\User\Pictures\Безымянный.png"/>
          <p:cNvPicPr>
            <a:picLocks noChangeAspect="1" noChangeArrowheads="1"/>
          </p:cNvPicPr>
          <p:nvPr/>
        </p:nvPicPr>
        <p:blipFill>
          <a:blip r:embed="rId3" cstate="print"/>
          <a:srcRect/>
          <a:stretch>
            <a:fillRect/>
          </a:stretch>
        </p:blipFill>
        <p:spPr bwMode="auto">
          <a:xfrm>
            <a:off x="336430" y="1742536"/>
            <a:ext cx="3674853" cy="4601113"/>
          </a:xfrm>
          <a:prstGeom prst="rect">
            <a:avLst/>
          </a:prstGeom>
          <a:noFill/>
        </p:spPr>
      </p:pic>
    </p:spTree>
    <p:extLst>
      <p:ext uri="{BB962C8B-B14F-4D97-AF65-F5344CB8AC3E}">
        <p14:creationId xmlns="" xmlns:p14="http://schemas.microsoft.com/office/powerpoint/2010/main" val="3057036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BFA1C789-728B-4810-9691-891C43E246A3}"/>
              </a:ext>
            </a:extLst>
          </p:cNvPr>
          <p:cNvSpPr/>
          <p:nvPr/>
        </p:nvSpPr>
        <p:spPr>
          <a:xfrm>
            <a:off x="190849" y="332544"/>
            <a:ext cx="8762301" cy="2031325"/>
          </a:xfrm>
          <a:prstGeom prst="rect">
            <a:avLst/>
          </a:prstGeom>
        </p:spPr>
        <p:txBody>
          <a:bodyPr wrap="square">
            <a:spAutoFit/>
          </a:bodyPr>
          <a:lstStyle/>
          <a:p>
            <a:pPr algn="just"/>
            <a:r>
              <a:rPr lang="ru-RU" b="1" dirty="0">
                <a:solidFill>
                  <a:srgbClr val="002060"/>
                </a:solidFill>
              </a:rPr>
              <a:t>По соглашению между Главой </a:t>
            </a:r>
            <a:r>
              <a:rPr lang="ru-RU" b="1" dirty="0" smtClean="0">
                <a:solidFill>
                  <a:srgbClr val="002060"/>
                </a:solidFill>
              </a:rPr>
              <a:t>Каларского </a:t>
            </a:r>
            <a:r>
              <a:rPr lang="ru-RU" b="1" dirty="0">
                <a:solidFill>
                  <a:srgbClr val="002060"/>
                </a:solidFill>
              </a:rPr>
              <a:t>района и Министерством </a:t>
            </a:r>
            <a:r>
              <a:rPr lang="ru-RU" b="1" dirty="0" smtClean="0">
                <a:solidFill>
                  <a:srgbClr val="002060"/>
                </a:solidFill>
              </a:rPr>
              <a:t>образования, науки  и молодежной политики Забайкальского края, </a:t>
            </a:r>
            <a:r>
              <a:rPr lang="ru-RU" b="1" dirty="0">
                <a:solidFill>
                  <a:srgbClr val="002060"/>
                </a:solidFill>
              </a:rPr>
              <a:t>мы должны охватить </a:t>
            </a:r>
            <a:r>
              <a:rPr lang="ru-RU" b="1" dirty="0"/>
              <a:t>75%</a:t>
            </a:r>
            <a:r>
              <a:rPr lang="ru-RU" b="1" dirty="0">
                <a:solidFill>
                  <a:srgbClr val="002060"/>
                </a:solidFill>
              </a:rPr>
              <a:t> детей, или </a:t>
            </a:r>
            <a:r>
              <a:rPr lang="ru-RU" b="1" dirty="0" smtClean="0"/>
              <a:t>1208</a:t>
            </a:r>
            <a:r>
              <a:rPr lang="ru-RU" b="1" dirty="0" smtClean="0">
                <a:solidFill>
                  <a:srgbClr val="FF0000"/>
                </a:solidFill>
              </a:rPr>
              <a:t> </a:t>
            </a:r>
            <a:r>
              <a:rPr lang="ru-RU" b="1" dirty="0" smtClean="0">
                <a:solidFill>
                  <a:srgbClr val="002060"/>
                </a:solidFill>
              </a:rPr>
              <a:t>человек</a:t>
            </a:r>
            <a:r>
              <a:rPr lang="ru-RU" b="1" dirty="0">
                <a:solidFill>
                  <a:srgbClr val="002060"/>
                </a:solidFill>
              </a:rPr>
              <a:t>.</a:t>
            </a:r>
          </a:p>
          <a:p>
            <a:pPr algn="just"/>
            <a:r>
              <a:rPr lang="ru-RU" b="1" dirty="0" smtClean="0">
                <a:solidFill>
                  <a:srgbClr val="002060"/>
                </a:solidFill>
              </a:rPr>
              <a:t>Помимо </a:t>
            </a:r>
            <a:r>
              <a:rPr lang="ru-RU" b="1" dirty="0">
                <a:solidFill>
                  <a:srgbClr val="002060"/>
                </a:solidFill>
              </a:rPr>
              <a:t>регистрации детей в системе «Навигатор», </a:t>
            </a:r>
            <a:r>
              <a:rPr lang="ru-RU" b="1" dirty="0" smtClean="0">
                <a:solidFill>
                  <a:srgbClr val="002060"/>
                </a:solidFill>
              </a:rPr>
              <a:t>учреждения, </a:t>
            </a:r>
            <a:r>
              <a:rPr lang="ru-RU" b="1" dirty="0">
                <a:solidFill>
                  <a:srgbClr val="002060"/>
                </a:solidFill>
              </a:rPr>
              <a:t>осуществляющие работу по дополнительному образованию детей в </a:t>
            </a:r>
            <a:r>
              <a:rPr lang="ru-RU" b="1" dirty="0" smtClean="0">
                <a:solidFill>
                  <a:srgbClr val="002060"/>
                </a:solidFill>
              </a:rPr>
              <a:t>Каларском </a:t>
            </a:r>
            <a:r>
              <a:rPr lang="ru-RU" b="1" dirty="0">
                <a:solidFill>
                  <a:srgbClr val="002060"/>
                </a:solidFill>
              </a:rPr>
              <a:t>районе, </a:t>
            </a:r>
            <a:r>
              <a:rPr lang="ru-RU" b="1" dirty="0" smtClean="0">
                <a:solidFill>
                  <a:srgbClr val="002060"/>
                </a:solidFill>
              </a:rPr>
              <a:t>начиная </a:t>
            </a:r>
            <a:r>
              <a:rPr lang="ru-RU" b="1" dirty="0">
                <a:solidFill>
                  <a:srgbClr val="002060"/>
                </a:solidFill>
              </a:rPr>
              <a:t>с </a:t>
            </a:r>
            <a:r>
              <a:rPr lang="ru-RU" b="1" dirty="0" smtClean="0"/>
              <a:t>28.05.2020</a:t>
            </a:r>
            <a:r>
              <a:rPr lang="ru-RU" b="1" dirty="0" smtClean="0">
                <a:solidFill>
                  <a:srgbClr val="002060"/>
                </a:solidFill>
              </a:rPr>
              <a:t> </a:t>
            </a:r>
            <a:r>
              <a:rPr lang="ru-RU" b="1" dirty="0">
                <a:solidFill>
                  <a:srgbClr val="002060"/>
                </a:solidFill>
              </a:rPr>
              <a:t>г. </a:t>
            </a:r>
            <a:r>
              <a:rPr lang="ru-RU" b="1" dirty="0" smtClean="0">
                <a:solidFill>
                  <a:srgbClr val="002060"/>
                </a:solidFill>
              </a:rPr>
              <a:t>приступили </a:t>
            </a:r>
            <a:r>
              <a:rPr lang="ru-RU" b="1" dirty="0">
                <a:solidFill>
                  <a:srgbClr val="002060"/>
                </a:solidFill>
              </a:rPr>
              <a:t>к выдаче сертификатов </a:t>
            </a:r>
            <a:r>
              <a:rPr lang="ru-RU" b="1" dirty="0" smtClean="0">
                <a:solidFill>
                  <a:srgbClr val="002060"/>
                </a:solidFill>
              </a:rPr>
              <a:t>учета.</a:t>
            </a:r>
            <a:endParaRPr lang="ru-RU" b="1" dirty="0">
              <a:solidFill>
                <a:srgbClr val="002060"/>
              </a:solidFill>
            </a:endParaRPr>
          </a:p>
          <a:p>
            <a:pPr algn="just"/>
            <a:r>
              <a:rPr lang="ru-RU" dirty="0">
                <a:solidFill>
                  <a:srgbClr val="002060"/>
                </a:solidFill>
              </a:rPr>
              <a:t> </a:t>
            </a:r>
          </a:p>
        </p:txBody>
      </p:sp>
      <p:pic>
        <p:nvPicPr>
          <p:cNvPr id="7169" name="Picture 1" descr="C:\Users\User\Pictures\Безымянный 1.png"/>
          <p:cNvPicPr>
            <a:picLocks noChangeAspect="1" noChangeArrowheads="1"/>
          </p:cNvPicPr>
          <p:nvPr/>
        </p:nvPicPr>
        <p:blipFill>
          <a:blip r:embed="rId2" cstate="print"/>
          <a:srcRect/>
          <a:stretch>
            <a:fillRect/>
          </a:stretch>
        </p:blipFill>
        <p:spPr bwMode="auto">
          <a:xfrm>
            <a:off x="543464" y="2337758"/>
            <a:ext cx="8238227" cy="4226944"/>
          </a:xfrm>
          <a:prstGeom prst="rect">
            <a:avLst/>
          </a:prstGeom>
          <a:noFill/>
        </p:spPr>
      </p:pic>
    </p:spTree>
    <p:extLst>
      <p:ext uri="{BB962C8B-B14F-4D97-AF65-F5344CB8AC3E}">
        <p14:creationId xmlns="" xmlns:p14="http://schemas.microsoft.com/office/powerpoint/2010/main" val="328112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6C3B0870-00B3-4288-922D-8D58B4EE1AE2}"/>
              </a:ext>
            </a:extLst>
          </p:cNvPr>
          <p:cNvPicPr>
            <a:picLocks noChangeAspect="1"/>
          </p:cNvPicPr>
          <p:nvPr/>
        </p:nvPicPr>
        <p:blipFill>
          <a:blip r:embed="rId2" cstate="print"/>
          <a:stretch>
            <a:fillRect/>
          </a:stretch>
        </p:blipFill>
        <p:spPr>
          <a:xfrm>
            <a:off x="335559" y="269455"/>
            <a:ext cx="8472881" cy="6356213"/>
          </a:xfrm>
          <a:prstGeom prst="rect">
            <a:avLst/>
          </a:prstGeom>
        </p:spPr>
      </p:pic>
      <p:sp>
        <p:nvSpPr>
          <p:cNvPr id="5" name="Прямоугольник 4">
            <a:extLst>
              <a:ext uri="{FF2B5EF4-FFF2-40B4-BE49-F238E27FC236}">
                <a16:creationId xmlns="" xmlns:a16="http://schemas.microsoft.com/office/drawing/2014/main" id="{E8518454-80A8-4332-9E81-7D56609DFF5F}"/>
              </a:ext>
            </a:extLst>
          </p:cNvPr>
          <p:cNvSpPr/>
          <p:nvPr/>
        </p:nvSpPr>
        <p:spPr>
          <a:xfrm>
            <a:off x="7894040" y="6379200"/>
            <a:ext cx="889234" cy="2097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 xmlns:p14="http://schemas.microsoft.com/office/powerpoint/2010/main" val="282615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E8518454-80A8-4332-9E81-7D56609DFF5F}"/>
              </a:ext>
            </a:extLst>
          </p:cNvPr>
          <p:cNvSpPr/>
          <p:nvPr/>
        </p:nvSpPr>
        <p:spPr>
          <a:xfrm>
            <a:off x="7894040" y="6379200"/>
            <a:ext cx="889234" cy="2097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AB879BDA-A17C-455E-9263-C41A29483B04}"/>
              </a:ext>
            </a:extLst>
          </p:cNvPr>
          <p:cNvSpPr/>
          <p:nvPr/>
        </p:nvSpPr>
        <p:spPr>
          <a:xfrm>
            <a:off x="272641" y="193720"/>
            <a:ext cx="8594521" cy="2585323"/>
          </a:xfrm>
          <a:prstGeom prst="rect">
            <a:avLst/>
          </a:prstGeom>
        </p:spPr>
        <p:txBody>
          <a:bodyPr wrap="square">
            <a:spAutoFit/>
          </a:bodyPr>
          <a:lstStyle/>
          <a:p>
            <a:pPr algn="ctr"/>
            <a:r>
              <a:rPr lang="ru-RU" b="1" dirty="0">
                <a:solidFill>
                  <a:srgbClr val="FF0000"/>
                </a:solidFill>
              </a:rPr>
              <a:t>Сертификат дополнительного образования </a:t>
            </a:r>
            <a:r>
              <a:rPr lang="ru-RU" dirty="0"/>
              <a:t>– </a:t>
            </a:r>
          </a:p>
          <a:p>
            <a:pPr algn="ctr"/>
            <a:r>
              <a:rPr lang="ru-RU" dirty="0"/>
              <a:t>это реестровая запись в информационной системе «Навигатор дополнительного </a:t>
            </a:r>
            <a:r>
              <a:rPr lang="ru-RU" dirty="0" smtClean="0"/>
              <a:t>образования Забайкальского края» </a:t>
            </a:r>
            <a:r>
              <a:rPr lang="ru-RU" dirty="0"/>
              <a:t>о включении ребёнка в систему персонифицированного финансирования дополнительного образования детей, подтверждающий его право  на получение дополнительного образования за счёт средств муниципального бюджета.</a:t>
            </a:r>
          </a:p>
          <a:p>
            <a:pPr algn="ctr"/>
            <a:r>
              <a:rPr lang="ru-RU" dirty="0"/>
              <a:t>Данный сертификат имеет именной номер в виде номера записи о сертификате, состоящего из цифр, зарегистрированного в ИС (информационной системе). Данный номер присваивается один раз и сохраняется до достижения возраста 18 лет. </a:t>
            </a:r>
          </a:p>
        </p:txBody>
      </p:sp>
      <p:pic>
        <p:nvPicPr>
          <p:cNvPr id="8" name="Рисунок 7">
            <a:extLst>
              <a:ext uri="{FF2B5EF4-FFF2-40B4-BE49-F238E27FC236}">
                <a16:creationId xmlns="" xmlns:a16="http://schemas.microsoft.com/office/drawing/2014/main" id="{1F408E0F-9CA3-4DE4-A2A6-B2AD8F0C4DE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99159" y="2918598"/>
            <a:ext cx="3745682" cy="3745682"/>
          </a:xfrm>
          <a:prstGeom prst="rect">
            <a:avLst/>
          </a:prstGeom>
        </p:spPr>
      </p:pic>
    </p:spTree>
    <p:extLst>
      <p:ext uri="{BB962C8B-B14F-4D97-AF65-F5344CB8AC3E}">
        <p14:creationId xmlns="" xmlns:p14="http://schemas.microsoft.com/office/powerpoint/2010/main" val="4154662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E8518454-80A8-4332-9E81-7D56609DFF5F}"/>
              </a:ext>
            </a:extLst>
          </p:cNvPr>
          <p:cNvSpPr/>
          <p:nvPr/>
        </p:nvSpPr>
        <p:spPr>
          <a:xfrm>
            <a:off x="7894040" y="6379200"/>
            <a:ext cx="889234" cy="2097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AB879BDA-A17C-455E-9263-C41A29483B04}"/>
              </a:ext>
            </a:extLst>
          </p:cNvPr>
          <p:cNvSpPr/>
          <p:nvPr/>
        </p:nvSpPr>
        <p:spPr>
          <a:xfrm>
            <a:off x="272641" y="193720"/>
            <a:ext cx="8594521" cy="3416320"/>
          </a:xfrm>
          <a:prstGeom prst="rect">
            <a:avLst/>
          </a:prstGeom>
        </p:spPr>
        <p:txBody>
          <a:bodyPr wrap="square">
            <a:spAutoFit/>
          </a:bodyPr>
          <a:lstStyle/>
          <a:p>
            <a:pPr algn="ctr"/>
            <a:r>
              <a:rPr lang="ru-RU" b="1" dirty="0">
                <a:solidFill>
                  <a:srgbClr val="FF0000"/>
                </a:solidFill>
              </a:rPr>
              <a:t>С внедрением системы Персонифицированного Финансирования:</a:t>
            </a:r>
          </a:p>
          <a:p>
            <a:pPr algn="ctr"/>
            <a:endParaRPr lang="ru-RU" dirty="0">
              <a:solidFill>
                <a:srgbClr val="002060"/>
              </a:solidFill>
            </a:endParaRPr>
          </a:p>
          <a:p>
            <a:pPr marL="285750" indent="-285750" algn="ctr">
              <a:buFontTx/>
              <a:buChar char="-"/>
            </a:pPr>
            <a:r>
              <a:rPr lang="ru-RU" dirty="0">
                <a:solidFill>
                  <a:srgbClr val="002060"/>
                </a:solidFill>
              </a:rPr>
              <a:t>Больше детей смогут заниматься в платных кружках. Если раньше ребенок не имел возможности ходить на платный кружок за счет бюджета, то теперь средствами сертификата он сможет оплатить свое обучение полностью или частично (зависит от стоимости обучения и номинала сертификата). </a:t>
            </a:r>
          </a:p>
          <a:p>
            <a:pPr marL="285750" indent="-285750" algn="ctr">
              <a:buFontTx/>
              <a:buChar char="-"/>
            </a:pPr>
            <a:endParaRPr lang="ru-RU" dirty="0">
              <a:solidFill>
                <a:srgbClr val="002060"/>
              </a:solidFill>
            </a:endParaRPr>
          </a:p>
          <a:p>
            <a:pPr algn="ctr"/>
            <a:r>
              <a:rPr lang="ru-RU" dirty="0">
                <a:solidFill>
                  <a:srgbClr val="002060"/>
                </a:solidFill>
              </a:rPr>
              <a:t>- Можно оплачивать частные кружки и секции. Направить деньги сертификата можно не только на муниципальные программы, но и услуги частных организаций (у которых есть лицензия) и индивидуальных предпринимателей. Главное, чтобы организация была включена в систему персонифицированного финансирования. Такие программы помечены в Навигаторе значком «Доступна оплата сертификатом».</a:t>
            </a:r>
          </a:p>
        </p:txBody>
      </p:sp>
    </p:spTree>
    <p:extLst>
      <p:ext uri="{BB962C8B-B14F-4D97-AF65-F5344CB8AC3E}">
        <p14:creationId xmlns="" xmlns:p14="http://schemas.microsoft.com/office/powerpoint/2010/main" val="389190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E8518454-80A8-4332-9E81-7D56609DFF5F}"/>
              </a:ext>
            </a:extLst>
          </p:cNvPr>
          <p:cNvSpPr/>
          <p:nvPr/>
        </p:nvSpPr>
        <p:spPr>
          <a:xfrm>
            <a:off x="7894040" y="6379200"/>
            <a:ext cx="889234" cy="2097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3074" name="Picture 2" descr="C:\Users\User\Pictures\Безымянный 1.png"/>
          <p:cNvPicPr>
            <a:picLocks noChangeAspect="1" noChangeArrowheads="1"/>
          </p:cNvPicPr>
          <p:nvPr/>
        </p:nvPicPr>
        <p:blipFill>
          <a:blip r:embed="rId2" cstate="print"/>
          <a:srcRect/>
          <a:stretch>
            <a:fillRect/>
          </a:stretch>
        </p:blipFill>
        <p:spPr bwMode="auto">
          <a:xfrm>
            <a:off x="112142" y="258792"/>
            <a:ext cx="8729933" cy="5572666"/>
          </a:xfrm>
          <a:prstGeom prst="rect">
            <a:avLst/>
          </a:prstGeom>
          <a:noFill/>
        </p:spPr>
      </p:pic>
      <p:sp>
        <p:nvSpPr>
          <p:cNvPr id="8" name="Прямоугольник 7"/>
          <p:cNvSpPr/>
          <p:nvPr/>
        </p:nvSpPr>
        <p:spPr>
          <a:xfrm>
            <a:off x="5287992" y="3476445"/>
            <a:ext cx="2544793" cy="9144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Статус программы</a:t>
            </a:r>
            <a:endParaRPr lang="ru-RU"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cxnSp>
        <p:nvCxnSpPr>
          <p:cNvPr id="10" name="Прямая со стрелкой 9"/>
          <p:cNvCxnSpPr/>
          <p:nvPr/>
        </p:nvCxnSpPr>
        <p:spPr>
          <a:xfrm flipH="1" flipV="1">
            <a:off x="6340415" y="957532"/>
            <a:ext cx="888521" cy="2691442"/>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115123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2C1B9E1-D772-4797-8CE0-BE75352C3748}"/>
              </a:ext>
            </a:extLst>
          </p:cNvPr>
          <p:cNvSpPr/>
          <p:nvPr/>
        </p:nvSpPr>
        <p:spPr>
          <a:xfrm>
            <a:off x="547381" y="1047359"/>
            <a:ext cx="8049238" cy="4524315"/>
          </a:xfrm>
          <a:prstGeom prst="rect">
            <a:avLst/>
          </a:prstGeom>
        </p:spPr>
        <p:txBody>
          <a:bodyPr wrap="square">
            <a:spAutoFit/>
          </a:bodyPr>
          <a:lstStyle/>
          <a:p>
            <a:pPr algn="ctr"/>
            <a:r>
              <a:rPr lang="ru-RU" sz="2400" b="1" dirty="0">
                <a:solidFill>
                  <a:srgbClr val="FF0000"/>
                </a:solidFill>
              </a:rPr>
              <a:t>Целью деятельности МОЦ </a:t>
            </a:r>
            <a:r>
              <a:rPr lang="ru-RU" sz="2400" dirty="0">
                <a:solidFill>
                  <a:srgbClr val="002060"/>
                </a:solidFill>
              </a:rPr>
              <a:t>–</a:t>
            </a:r>
          </a:p>
          <a:p>
            <a:pPr algn="ctr"/>
            <a:r>
              <a:rPr lang="ru-RU" sz="2400" dirty="0">
                <a:solidFill>
                  <a:srgbClr val="002060"/>
                </a:solidFill>
              </a:rPr>
              <a:t> </a:t>
            </a:r>
          </a:p>
          <a:p>
            <a:pPr algn="ctr"/>
            <a:r>
              <a:rPr lang="ru-RU" sz="2400" dirty="0">
                <a:solidFill>
                  <a:srgbClr val="002060"/>
                </a:solidFill>
              </a:rPr>
              <a:t>создание условий для обеспечения эффективного функционирования муниципальной модели взаимодействия участников образовательных отношений в сфере дополнительного образования детей.</a:t>
            </a:r>
          </a:p>
          <a:p>
            <a:pPr algn="ctr"/>
            <a:r>
              <a:rPr lang="ru-RU" sz="2400" dirty="0">
                <a:solidFill>
                  <a:srgbClr val="002060"/>
                </a:solidFill>
              </a:rPr>
              <a:t>Обеспечение достижения показателей результативности, установленных Указами Президента Российской Федерации и закрепленных Соглашением по реализации дополнительных общеобразовательных программ различных направленностей для детей, в рамках </a:t>
            </a:r>
            <a:r>
              <a:rPr lang="ru-RU" sz="2400" dirty="0" smtClean="0">
                <a:solidFill>
                  <a:srgbClr val="002060"/>
                </a:solidFill>
              </a:rPr>
              <a:t>Федерального </a:t>
            </a:r>
            <a:r>
              <a:rPr lang="ru-RU" sz="2400" dirty="0">
                <a:solidFill>
                  <a:srgbClr val="002060"/>
                </a:solidFill>
              </a:rPr>
              <a:t>проекта «Успех каждого ребёнка»</a:t>
            </a:r>
            <a:endParaRPr lang="ru-RU" sz="2800" dirty="0">
              <a:solidFill>
                <a:srgbClr val="002060"/>
              </a:solidFill>
            </a:endParaRPr>
          </a:p>
        </p:txBody>
      </p:sp>
      <p:pic>
        <p:nvPicPr>
          <p:cNvPr id="2" name="Рисунок 1">
            <a:extLst>
              <a:ext uri="{FF2B5EF4-FFF2-40B4-BE49-F238E27FC236}">
                <a16:creationId xmlns="" xmlns:a16="http://schemas.microsoft.com/office/drawing/2014/main" id="{3CA0403C-3851-426F-8062-1FE013CC0E5B}"/>
              </a:ext>
            </a:extLst>
          </p:cNvPr>
          <p:cNvPicPr>
            <a:picLocks noChangeAspect="1"/>
          </p:cNvPicPr>
          <p:nvPr/>
        </p:nvPicPr>
        <p:blipFill>
          <a:blip r:embed="rId2" cstate="print"/>
          <a:stretch>
            <a:fillRect/>
          </a:stretch>
        </p:blipFill>
        <p:spPr>
          <a:xfrm>
            <a:off x="8042345" y="148026"/>
            <a:ext cx="944962" cy="810838"/>
          </a:xfrm>
          <a:prstGeom prst="rect">
            <a:avLst/>
          </a:prstGeom>
        </p:spPr>
      </p:pic>
    </p:spTree>
    <p:extLst>
      <p:ext uri="{BB962C8B-B14F-4D97-AF65-F5344CB8AC3E}">
        <p14:creationId xmlns="" xmlns:p14="http://schemas.microsoft.com/office/powerpoint/2010/main" val="49237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2C1B9E1-D772-4797-8CE0-BE75352C3748}"/>
              </a:ext>
            </a:extLst>
          </p:cNvPr>
          <p:cNvSpPr/>
          <p:nvPr/>
        </p:nvSpPr>
        <p:spPr>
          <a:xfrm>
            <a:off x="547381" y="885460"/>
            <a:ext cx="8049238" cy="4893647"/>
          </a:xfrm>
          <a:prstGeom prst="rect">
            <a:avLst/>
          </a:prstGeom>
        </p:spPr>
        <p:txBody>
          <a:bodyPr wrap="square">
            <a:spAutoFit/>
          </a:bodyPr>
          <a:lstStyle/>
          <a:p>
            <a:pPr algn="ctr"/>
            <a:r>
              <a:rPr lang="ru-RU" sz="2000" b="1" dirty="0">
                <a:solidFill>
                  <a:srgbClr val="FF0000"/>
                </a:solidFill>
              </a:rPr>
              <a:t>Задачи стоящие перед МОЦ дополнительного образования детей </a:t>
            </a:r>
            <a:r>
              <a:rPr lang="ru-RU" sz="2000" b="1" dirty="0" smtClean="0">
                <a:solidFill>
                  <a:srgbClr val="FF0000"/>
                </a:solidFill>
              </a:rPr>
              <a:t>Каларского </a:t>
            </a:r>
            <a:r>
              <a:rPr lang="ru-RU" sz="2000" b="1" dirty="0">
                <a:solidFill>
                  <a:srgbClr val="FF0000"/>
                </a:solidFill>
              </a:rPr>
              <a:t>района: </a:t>
            </a:r>
          </a:p>
          <a:p>
            <a:pPr algn="ctr"/>
            <a:r>
              <a:rPr lang="ru-RU" sz="2000" dirty="0">
                <a:solidFill>
                  <a:srgbClr val="002060"/>
                </a:solidFill>
              </a:rPr>
              <a:t> </a:t>
            </a:r>
          </a:p>
          <a:p>
            <a:r>
              <a:rPr lang="ru-RU" dirty="0">
                <a:solidFill>
                  <a:srgbClr val="002060"/>
                </a:solidFill>
              </a:rPr>
              <a:t>1. Осуществлять организационную, методическую, консультационную поддержку муниципальной системы дополнительного образования детей. </a:t>
            </a:r>
          </a:p>
          <a:p>
            <a:r>
              <a:rPr lang="ru-RU" dirty="0">
                <a:solidFill>
                  <a:srgbClr val="002060"/>
                </a:solidFill>
              </a:rPr>
              <a:t>2. Обеспечить организацию и сопровождение деятельности площадок (конференции, семинары, круглые столы, мастер-классы и т.п.) для обмена опытом в сфере дополнительного образования детей. </a:t>
            </a:r>
          </a:p>
          <a:p>
            <a:r>
              <a:rPr lang="ru-RU" dirty="0">
                <a:solidFill>
                  <a:srgbClr val="002060"/>
                </a:solidFill>
              </a:rPr>
              <a:t>3.Развивать механизмы муниципальной системой дополнительного образования детей с применением современных организационных, правовых и финансово-экономических механизмов управления. </a:t>
            </a:r>
          </a:p>
          <a:p>
            <a:r>
              <a:rPr lang="ru-RU" dirty="0">
                <a:solidFill>
                  <a:srgbClr val="002060"/>
                </a:solidFill>
              </a:rPr>
              <a:t>4.Включиться в систему персонифицированного финансирования дополнительных общеобразовательных программ для детей на территории  </a:t>
            </a:r>
            <a:r>
              <a:rPr lang="ru-RU" dirty="0" smtClean="0">
                <a:solidFill>
                  <a:srgbClr val="002060"/>
                </a:solidFill>
              </a:rPr>
              <a:t>Каларского </a:t>
            </a:r>
            <a:r>
              <a:rPr lang="ru-RU" dirty="0">
                <a:solidFill>
                  <a:srgbClr val="002060"/>
                </a:solidFill>
              </a:rPr>
              <a:t>района </a:t>
            </a:r>
            <a:r>
              <a:rPr lang="ru-RU" dirty="0" smtClean="0">
                <a:solidFill>
                  <a:srgbClr val="002060"/>
                </a:solidFill>
              </a:rPr>
              <a:t>Забайкальского края.</a:t>
            </a:r>
            <a:endParaRPr lang="ru-RU" dirty="0">
              <a:solidFill>
                <a:srgbClr val="002060"/>
              </a:solidFill>
            </a:endParaRPr>
          </a:p>
          <a:p>
            <a:r>
              <a:rPr lang="ru-RU" dirty="0">
                <a:solidFill>
                  <a:srgbClr val="002060"/>
                </a:solidFill>
              </a:rPr>
              <a:t>5.Координировать взаимодействие организаций, реализующих дополнительные общеобразовательные программы для детей на территории </a:t>
            </a:r>
            <a:r>
              <a:rPr lang="ru-RU" dirty="0" smtClean="0">
                <a:solidFill>
                  <a:srgbClr val="002060"/>
                </a:solidFill>
              </a:rPr>
              <a:t>Каларского района Забайкальского края.</a:t>
            </a:r>
            <a:endParaRPr lang="ru-RU" dirty="0">
              <a:solidFill>
                <a:srgbClr val="002060"/>
              </a:solidFill>
            </a:endParaRPr>
          </a:p>
        </p:txBody>
      </p:sp>
      <p:pic>
        <p:nvPicPr>
          <p:cNvPr id="3" name="Рисунок 2">
            <a:extLst>
              <a:ext uri="{FF2B5EF4-FFF2-40B4-BE49-F238E27FC236}">
                <a16:creationId xmlns="" xmlns:a16="http://schemas.microsoft.com/office/drawing/2014/main" id="{358BFFD3-8B1D-4D6D-8359-F2A1BBE8E23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Tree>
    <p:extLst>
      <p:ext uri="{BB962C8B-B14F-4D97-AF65-F5344CB8AC3E}">
        <p14:creationId xmlns="" xmlns:p14="http://schemas.microsoft.com/office/powerpoint/2010/main" val="31784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2C1B9E1-D772-4797-8CE0-BE75352C3748}"/>
              </a:ext>
            </a:extLst>
          </p:cNvPr>
          <p:cNvSpPr/>
          <p:nvPr/>
        </p:nvSpPr>
        <p:spPr>
          <a:xfrm>
            <a:off x="547381" y="835126"/>
            <a:ext cx="8049238" cy="5016758"/>
          </a:xfrm>
          <a:prstGeom prst="rect">
            <a:avLst/>
          </a:prstGeom>
        </p:spPr>
        <p:txBody>
          <a:bodyPr wrap="square">
            <a:spAutoFit/>
          </a:bodyPr>
          <a:lstStyle/>
          <a:p>
            <a:pPr algn="ctr"/>
            <a:r>
              <a:rPr lang="ru-RU" sz="2000" b="1" dirty="0">
                <a:solidFill>
                  <a:srgbClr val="FF0000"/>
                </a:solidFill>
              </a:rPr>
              <a:t>Функции МОЦ : </a:t>
            </a:r>
          </a:p>
          <a:p>
            <a:pPr algn="ctr"/>
            <a:r>
              <a:rPr lang="ru-RU" sz="2000" dirty="0">
                <a:solidFill>
                  <a:srgbClr val="002060"/>
                </a:solidFill>
              </a:rPr>
              <a:t> </a:t>
            </a:r>
          </a:p>
          <a:p>
            <a:r>
              <a:rPr lang="ru-RU" sz="1400" dirty="0">
                <a:solidFill>
                  <a:srgbClr val="002060"/>
                </a:solidFill>
              </a:rPr>
              <a:t>1. Готовит предложения по совершенствованию нормативных правовых актов, финансовых и организационных механизмов развития системы дополнительного образования, в том числе: </a:t>
            </a:r>
          </a:p>
          <a:p>
            <a:r>
              <a:rPr lang="ru-RU" sz="1400" dirty="0">
                <a:solidFill>
                  <a:srgbClr val="002060"/>
                </a:solidFill>
              </a:rPr>
              <a:t>- проводит анализ нормативной правовой базы муниципальной системы дополнительного образования детей; </a:t>
            </a:r>
          </a:p>
          <a:p>
            <a:r>
              <a:rPr lang="ru-RU" sz="1400" dirty="0">
                <a:solidFill>
                  <a:srgbClr val="002060"/>
                </a:solidFill>
              </a:rPr>
              <a:t>- готовит предложения по внесению в муниципальные  нормативные правовые акты </a:t>
            </a:r>
            <a:r>
              <a:rPr lang="ru-RU" sz="1400" dirty="0" smtClean="0">
                <a:solidFill>
                  <a:srgbClr val="002060"/>
                </a:solidFill>
              </a:rPr>
              <a:t>изменений и дополнений в </a:t>
            </a:r>
            <a:r>
              <a:rPr lang="ru-RU" sz="1400" dirty="0">
                <a:solidFill>
                  <a:srgbClr val="002060"/>
                </a:solidFill>
              </a:rPr>
              <a:t>целях создания современной системы дополнительного образования детей в соответствии с законодательством Российской Федерации;</a:t>
            </a:r>
          </a:p>
          <a:p>
            <a:r>
              <a:rPr lang="ru-RU" sz="1400" dirty="0">
                <a:solidFill>
                  <a:srgbClr val="002060"/>
                </a:solidFill>
              </a:rPr>
              <a:t>-обеспечивает информационное сопровождение функционирования муниципальной системы дополнительного образования детей. </a:t>
            </a:r>
          </a:p>
          <a:p>
            <a:r>
              <a:rPr lang="ru-RU" sz="1400" dirty="0">
                <a:solidFill>
                  <a:srgbClr val="002060"/>
                </a:solidFill>
              </a:rPr>
              <a:t>2. Формирует информационно-телекоммуникационный контур муниципальной системы дополнительного образования, включающий: </a:t>
            </a:r>
          </a:p>
          <a:p>
            <a:r>
              <a:rPr lang="ru-RU" sz="1400" dirty="0">
                <a:solidFill>
                  <a:srgbClr val="002060"/>
                </a:solidFill>
              </a:rPr>
              <a:t>- содержательное наполнение муниципального сегмента общедоступного навигатора в системе дополнительного образования детей; </a:t>
            </a:r>
          </a:p>
          <a:p>
            <a:r>
              <a:rPr lang="ru-RU" sz="1400" dirty="0">
                <a:solidFill>
                  <a:srgbClr val="002060"/>
                </a:solidFill>
              </a:rPr>
              <a:t>- содержание и поддержку </a:t>
            </a:r>
            <a:r>
              <a:rPr lang="ru-RU" sz="1400" dirty="0"/>
              <a:t>функционирования </a:t>
            </a:r>
            <a:r>
              <a:rPr lang="ru-RU" sz="1400" dirty="0" smtClean="0"/>
              <a:t>портала </a:t>
            </a:r>
            <a:r>
              <a:rPr lang="ru-RU" sz="1400" dirty="0"/>
              <a:t>МОЦ; </a:t>
            </a:r>
          </a:p>
          <a:p>
            <a:r>
              <a:rPr lang="ru-RU" sz="1400" dirty="0">
                <a:solidFill>
                  <a:srgbClr val="002060"/>
                </a:solidFill>
              </a:rPr>
              <a:t>- проведение информационной кампании по продвижению мероприятий в муниципальной системе дополнительного образования детей через портал МОЦ.</a:t>
            </a:r>
          </a:p>
          <a:p>
            <a:r>
              <a:rPr lang="ru-RU" sz="1400" dirty="0">
                <a:solidFill>
                  <a:srgbClr val="002060"/>
                </a:solidFill>
              </a:rPr>
              <a:t>3. Формирует план и проводит мероприятия по освещению деятельности МОЦ.</a:t>
            </a:r>
          </a:p>
          <a:p>
            <a:r>
              <a:rPr lang="ru-RU" sz="1400" dirty="0">
                <a:solidFill>
                  <a:srgbClr val="002060"/>
                </a:solidFill>
              </a:rPr>
              <a:t>4. Осуществляет информирование родителей (законных представителей) в области дополнительного образования.</a:t>
            </a:r>
          </a:p>
          <a:p>
            <a:r>
              <a:rPr lang="ru-RU" sz="1400" dirty="0">
                <a:solidFill>
                  <a:srgbClr val="002060"/>
                </a:solidFill>
              </a:rPr>
              <a:t>5. Предоставляет информацию о выявленных лучших практиках в региональный модельный центр </a:t>
            </a:r>
          </a:p>
        </p:txBody>
      </p:sp>
      <p:pic>
        <p:nvPicPr>
          <p:cNvPr id="3" name="Рисунок 2">
            <a:extLst>
              <a:ext uri="{FF2B5EF4-FFF2-40B4-BE49-F238E27FC236}">
                <a16:creationId xmlns="" xmlns:a16="http://schemas.microsoft.com/office/drawing/2014/main" id="{AC58E4D7-A79A-4DF6-9510-8A110EDB3DA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Tree>
    <p:extLst>
      <p:ext uri="{BB962C8B-B14F-4D97-AF65-F5344CB8AC3E}">
        <p14:creationId xmlns="" xmlns:p14="http://schemas.microsoft.com/office/powerpoint/2010/main" val="365301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2C1B9E1-D772-4797-8CE0-BE75352C3748}"/>
              </a:ext>
            </a:extLst>
          </p:cNvPr>
          <p:cNvSpPr/>
          <p:nvPr/>
        </p:nvSpPr>
        <p:spPr>
          <a:xfrm>
            <a:off x="377505" y="402672"/>
            <a:ext cx="8219114" cy="6555641"/>
          </a:xfrm>
          <a:prstGeom prst="rect">
            <a:avLst/>
          </a:prstGeom>
        </p:spPr>
        <p:txBody>
          <a:bodyPr wrap="square">
            <a:spAutoFit/>
          </a:bodyPr>
          <a:lstStyle/>
          <a:p>
            <a:r>
              <a:rPr lang="ru-RU" sz="1400" dirty="0">
                <a:solidFill>
                  <a:srgbClr val="002060"/>
                </a:solidFill>
              </a:rPr>
              <a:t>6. Осуществляет комплекс мер по непрерывному профессиональному развитию педагогических и кадров муниципальной системы дополнительного образования детей в том числе:</a:t>
            </a:r>
          </a:p>
          <a:p>
            <a:r>
              <a:rPr lang="ru-RU" sz="1400" dirty="0">
                <a:solidFill>
                  <a:srgbClr val="002060"/>
                </a:solidFill>
              </a:rPr>
              <a:t> - выявление, формирование банка данных и распространение лучших практик реализации современных вариативных и востребованных дополнительных общеобразовательных программ различных направленностей для детей; </a:t>
            </a:r>
          </a:p>
          <a:p>
            <a:r>
              <a:rPr lang="ru-RU" sz="1400" dirty="0">
                <a:solidFill>
                  <a:srgbClr val="002060"/>
                </a:solidFill>
              </a:rPr>
              <a:t>- обеспечение развития профессионального мастерства и уровня компетенций педагогов и других участников муниципальной системы дополнительного образования;</a:t>
            </a:r>
          </a:p>
          <a:p>
            <a:r>
              <a:rPr lang="ru-RU" sz="1400" dirty="0">
                <a:solidFill>
                  <a:srgbClr val="002060"/>
                </a:solidFill>
              </a:rPr>
              <a:t> - создание профессиональных сообществ педагогов дополнительного образования, классных руководителей, воспитателей и других педагогических работников;</a:t>
            </a:r>
          </a:p>
          <a:p>
            <a:r>
              <a:rPr lang="ru-RU" sz="1400" dirty="0">
                <a:solidFill>
                  <a:srgbClr val="002060"/>
                </a:solidFill>
              </a:rPr>
              <a:t> - методическое сопровождение деятельности образовательных организаций муниципальной системы дополнительного образования, реализующих дополнительные общеобразовательные программы для детей; </a:t>
            </a:r>
          </a:p>
          <a:p>
            <a:r>
              <a:rPr lang="ru-RU" sz="1400" dirty="0">
                <a:solidFill>
                  <a:srgbClr val="002060"/>
                </a:solidFill>
              </a:rPr>
              <a:t>- выявление и распространение лучших практик муниципальной системы дополнительного образования детей;</a:t>
            </a:r>
          </a:p>
          <a:p>
            <a:r>
              <a:rPr lang="ru-RU" sz="1400" dirty="0">
                <a:solidFill>
                  <a:srgbClr val="002060"/>
                </a:solidFill>
              </a:rPr>
              <a:t>- разрабатывает, апробирует и внедряет в муниципальной системе дополнительного образования детей модели обеспечения равного доступа к современным и вариативным дополнительным общеобразовательным программ.</a:t>
            </a:r>
          </a:p>
          <a:p>
            <a:r>
              <a:rPr lang="ru-RU" sz="1400" dirty="0">
                <a:solidFill>
                  <a:srgbClr val="002060"/>
                </a:solidFill>
              </a:rPr>
              <a:t>7. Способствует развитию сетевого взаимодействия образовательных организаций, реализующих дополнительные общеобразовательные программы для детей.</a:t>
            </a:r>
          </a:p>
          <a:p>
            <a:r>
              <a:rPr lang="ru-RU" sz="1400" dirty="0">
                <a:solidFill>
                  <a:srgbClr val="002060"/>
                </a:solidFill>
              </a:rPr>
              <a:t>8.Организует проведение муниципальных и иных конкурсных мероприятий, обеспечивая широкое вовлечение детей, в том числе, находящихся в трудной жизненной ситуации.</a:t>
            </a:r>
          </a:p>
          <a:p>
            <a:r>
              <a:rPr lang="ru-RU" sz="1400" dirty="0">
                <a:solidFill>
                  <a:srgbClr val="002060"/>
                </a:solidFill>
              </a:rPr>
              <a:t>9. Создает условия для совершенствования методов обучения и воспитания, разработки и апробации дополнительных общеобразовательных программ для детей, основанных на инновационных технологиях, развивающих мотивацию обучающихся.</a:t>
            </a:r>
          </a:p>
          <a:p>
            <a:r>
              <a:rPr lang="ru-RU" sz="1400" dirty="0">
                <a:solidFill>
                  <a:srgbClr val="002060"/>
                </a:solidFill>
              </a:rPr>
              <a:t>10. Ведет работу по просвещению родителей (законных представителей) в области дополнительного образования, воспитания детей.</a:t>
            </a:r>
          </a:p>
          <a:p>
            <a:r>
              <a:rPr lang="ru-RU" sz="1400" dirty="0">
                <a:solidFill>
                  <a:srgbClr val="002060"/>
                </a:solidFill>
              </a:rPr>
              <a:t>11. Осуществляет мониторинг охвата детей дополнительными общеобразовательными программами в муниципальной системе дополнительного образования.</a:t>
            </a:r>
          </a:p>
          <a:p>
            <a:r>
              <a:rPr lang="ru-RU" sz="1400" dirty="0">
                <a:solidFill>
                  <a:srgbClr val="002060"/>
                </a:solidFill>
              </a:rPr>
              <a:t>12.Взаимодействует с региональным модельным центром дополнительного образования детей в рамках Соглашения с региональным модельным центром.</a:t>
            </a:r>
          </a:p>
        </p:txBody>
      </p:sp>
      <p:pic>
        <p:nvPicPr>
          <p:cNvPr id="3" name="Рисунок 2">
            <a:extLst>
              <a:ext uri="{FF2B5EF4-FFF2-40B4-BE49-F238E27FC236}">
                <a16:creationId xmlns="" xmlns:a16="http://schemas.microsoft.com/office/drawing/2014/main" id="{9FEF74E4-4BB7-4C09-BF51-BDCDB824542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Tree>
    <p:extLst>
      <p:ext uri="{BB962C8B-B14F-4D97-AF65-F5344CB8AC3E}">
        <p14:creationId xmlns="" xmlns:p14="http://schemas.microsoft.com/office/powerpoint/2010/main" val="256832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2C1B9E1-D772-4797-8CE0-BE75352C3748}"/>
              </a:ext>
            </a:extLst>
          </p:cNvPr>
          <p:cNvSpPr/>
          <p:nvPr/>
        </p:nvSpPr>
        <p:spPr>
          <a:xfrm>
            <a:off x="547381" y="151179"/>
            <a:ext cx="8049238" cy="6555641"/>
          </a:xfrm>
          <a:prstGeom prst="rect">
            <a:avLst/>
          </a:prstGeom>
        </p:spPr>
        <p:txBody>
          <a:bodyPr wrap="square">
            <a:spAutoFit/>
          </a:bodyPr>
          <a:lstStyle/>
          <a:p>
            <a:r>
              <a:rPr lang="ru-RU" sz="1400" dirty="0">
                <a:solidFill>
                  <a:srgbClr val="002060"/>
                </a:solidFill>
              </a:rPr>
              <a:t>6. Осуществляет комплекс мер по непрерывному профессиональному развитию педагогических и кадров муниципальной системы дополнительного образования детей в том числе:</a:t>
            </a:r>
          </a:p>
          <a:p>
            <a:r>
              <a:rPr lang="ru-RU" sz="1400" dirty="0">
                <a:solidFill>
                  <a:srgbClr val="002060"/>
                </a:solidFill>
              </a:rPr>
              <a:t> - выявление, формирование банка данных и распространение лучших практик реализации современных вариативных и востребованных дополнительных общеобразовательных программ различных направленностей для детей; </a:t>
            </a:r>
          </a:p>
          <a:p>
            <a:r>
              <a:rPr lang="ru-RU" sz="1400" dirty="0">
                <a:solidFill>
                  <a:srgbClr val="002060"/>
                </a:solidFill>
              </a:rPr>
              <a:t>- обеспечение развития профессионального мастерства и уровня компетенций педагогов и других участников муниципальной системы дополнительного образования;</a:t>
            </a:r>
          </a:p>
          <a:p>
            <a:r>
              <a:rPr lang="ru-RU" sz="1400" dirty="0">
                <a:solidFill>
                  <a:srgbClr val="002060"/>
                </a:solidFill>
              </a:rPr>
              <a:t> - создание профессиональных сообществ педагогов дополнительного образования, классных руководителей, воспитателей и других педагогических работников;</a:t>
            </a:r>
          </a:p>
          <a:p>
            <a:r>
              <a:rPr lang="ru-RU" sz="1400" dirty="0">
                <a:solidFill>
                  <a:srgbClr val="002060"/>
                </a:solidFill>
              </a:rPr>
              <a:t> - методическое сопровождение деятельности образовательных организаций муниципальной системы дополнительного образования, реализующих дополнительные общеобразовательные программы для детей; </a:t>
            </a:r>
          </a:p>
          <a:p>
            <a:r>
              <a:rPr lang="ru-RU" sz="1400" dirty="0">
                <a:solidFill>
                  <a:srgbClr val="002060"/>
                </a:solidFill>
              </a:rPr>
              <a:t>- выявление и распространение лучших практик муниципальной системы дополнительного образования детей;</a:t>
            </a:r>
          </a:p>
          <a:p>
            <a:r>
              <a:rPr lang="ru-RU" sz="1400" dirty="0">
                <a:solidFill>
                  <a:srgbClr val="002060"/>
                </a:solidFill>
              </a:rPr>
              <a:t>- разрабатывает, апробирует и внедряет в муниципальной системе дополнительного образования детей модели обеспечения равного доступа к современным и вариативным дополнительным общеобразовательным программ.</a:t>
            </a:r>
          </a:p>
          <a:p>
            <a:r>
              <a:rPr lang="ru-RU" sz="1400" dirty="0">
                <a:solidFill>
                  <a:srgbClr val="002060"/>
                </a:solidFill>
              </a:rPr>
              <a:t>7. Способствует развитию сетевого взаимодействия образовательных организаций, реализующих дополнительные общеобразовательные программы для детей.</a:t>
            </a:r>
          </a:p>
          <a:p>
            <a:r>
              <a:rPr lang="ru-RU" sz="1400" dirty="0">
                <a:solidFill>
                  <a:srgbClr val="002060"/>
                </a:solidFill>
              </a:rPr>
              <a:t>8.Организует проведение муниципальных и иных конкурсных мероприятий, обеспечивая широкое вовлечение детей, в том числе, находящихся в трудной жизненной ситуации.</a:t>
            </a:r>
          </a:p>
          <a:p>
            <a:r>
              <a:rPr lang="ru-RU" sz="1400" dirty="0">
                <a:solidFill>
                  <a:srgbClr val="002060"/>
                </a:solidFill>
              </a:rPr>
              <a:t>9. Создает условия для совершенствования методов обучения и воспитания, разработки и апробации дополнительных общеобразовательных программ для детей, основанных на инновационных технологиях, развивающих мотивацию обучающихся.</a:t>
            </a:r>
          </a:p>
          <a:p>
            <a:r>
              <a:rPr lang="ru-RU" sz="1400" dirty="0">
                <a:solidFill>
                  <a:srgbClr val="002060"/>
                </a:solidFill>
              </a:rPr>
              <a:t>10. Ведет работу по просвещению родителей (законных представителей) в области дополнительного образования, воспитания детей.</a:t>
            </a:r>
          </a:p>
          <a:p>
            <a:r>
              <a:rPr lang="ru-RU" sz="1400" dirty="0">
                <a:solidFill>
                  <a:srgbClr val="002060"/>
                </a:solidFill>
              </a:rPr>
              <a:t>11. Осуществляет мониторинг охвата детей дополнительными общеобразовательными программами в муниципальной системе дополнительного образования.</a:t>
            </a:r>
          </a:p>
          <a:p>
            <a:r>
              <a:rPr lang="ru-RU" sz="1400" dirty="0">
                <a:solidFill>
                  <a:srgbClr val="002060"/>
                </a:solidFill>
              </a:rPr>
              <a:t>12.Взаимодействует с региональным модельным центром дополнительного образования детей в рамках Соглашения с региональным модельным центром.</a:t>
            </a:r>
          </a:p>
        </p:txBody>
      </p:sp>
      <p:pic>
        <p:nvPicPr>
          <p:cNvPr id="3" name="Рисунок 2">
            <a:extLst>
              <a:ext uri="{FF2B5EF4-FFF2-40B4-BE49-F238E27FC236}">
                <a16:creationId xmlns="" xmlns:a16="http://schemas.microsoft.com/office/drawing/2014/main" id="{391B08B0-9A30-4516-B891-D220C698554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037746" y="141356"/>
            <a:ext cx="946863" cy="811274"/>
          </a:xfrm>
          <a:prstGeom prst="rect">
            <a:avLst/>
          </a:prstGeom>
        </p:spPr>
      </p:pic>
    </p:spTree>
    <p:extLst>
      <p:ext uri="{BB962C8B-B14F-4D97-AF65-F5344CB8AC3E}">
        <p14:creationId xmlns="" xmlns:p14="http://schemas.microsoft.com/office/powerpoint/2010/main" val="327066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640081" y="1775963"/>
          <a:ext cx="7537270" cy="4198770"/>
        </p:xfrm>
        <a:graphic>
          <a:graphicData uri="http://schemas.openxmlformats.org/drawingml/2006/table">
            <a:tbl>
              <a:tblPr/>
              <a:tblGrid>
                <a:gridCol w="2504641"/>
                <a:gridCol w="881397"/>
                <a:gridCol w="890735"/>
                <a:gridCol w="825370"/>
                <a:gridCol w="823814"/>
                <a:gridCol w="819664"/>
                <a:gridCol w="791649"/>
              </a:tblGrid>
              <a:tr h="0">
                <a:tc rowSpan="2">
                  <a:txBody>
                    <a:bodyPr/>
                    <a:lstStyle/>
                    <a:p>
                      <a:pPr indent="254000">
                        <a:spcBef>
                          <a:spcPts val="600"/>
                        </a:spcBef>
                        <a:spcAft>
                          <a:spcPts val="0"/>
                        </a:spcAft>
                      </a:pPr>
                      <a:r>
                        <a:rPr lang="ru-RU" sz="700" dirty="0">
                          <a:latin typeface="Times New Roman"/>
                          <a:ea typeface="Times New Roman"/>
                          <a:cs typeface="Times New Roman"/>
                        </a:rPr>
                        <a:t>Наименование показателя (задача, результат)</a:t>
                      </a:r>
                      <a:endParaRPr lang="ru-RU" sz="800" dirty="0">
                        <a:latin typeface="Times New Roman"/>
                        <a:ea typeface="Times New Roman"/>
                        <a:cs typeface="Times New Roman"/>
                      </a:endParaRPr>
                    </a:p>
                  </a:txBody>
                  <a:tcPr marL="4196" marR="4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indent="254000" algn="ctr">
                        <a:spcAft>
                          <a:spcPts val="0"/>
                        </a:spcAft>
                      </a:pPr>
                      <a:r>
                        <a:rPr lang="ru-RU" sz="700">
                          <a:latin typeface="Times New Roman"/>
                          <a:ea typeface="Times New Roman"/>
                          <a:cs typeface="Times New Roman"/>
                        </a:rPr>
                        <a:t>Единица измерения, </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spcAft>
                          <a:spcPts val="0"/>
                        </a:spcAft>
                      </a:pPr>
                      <a:r>
                        <a:rPr lang="ru-RU" sz="800">
                          <a:solidFill>
                            <a:srgbClr val="000000"/>
                          </a:solidFill>
                          <a:latin typeface="Courier New"/>
                          <a:ea typeface="Courier New"/>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6661">
                <a:tc vMerge="1">
                  <a:txBody>
                    <a:bodyPr/>
                    <a:lstStyle/>
                    <a:p>
                      <a:endParaRPr lang="ru-RU"/>
                    </a:p>
                  </a:txBody>
                  <a:tcPr/>
                </a:tc>
                <a:tc vMerge="1">
                  <a:txBody>
                    <a:bodyPr/>
                    <a:lstStyle/>
                    <a:p>
                      <a:endParaRPr lang="ru-RU"/>
                    </a:p>
                  </a:txBody>
                  <a:tcPr/>
                </a:tc>
                <a:tc>
                  <a:txBody>
                    <a:bodyPr/>
                    <a:lstStyle/>
                    <a:p>
                      <a:pPr indent="254000" algn="ctr">
                        <a:spcAft>
                          <a:spcPts val="0"/>
                        </a:spcAft>
                      </a:pPr>
                      <a:r>
                        <a:rPr lang="ru-RU" sz="700">
                          <a:latin typeface="Times New Roman"/>
                          <a:ea typeface="Times New Roman"/>
                          <a:cs typeface="Times New Roman"/>
                        </a:rPr>
                        <a:t>2020 г.</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2021 г.</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2022 г.</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2023 г.</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2024 г.</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9264">
                <a:tc>
                  <a:txBody>
                    <a:bodyPr/>
                    <a:lstStyle/>
                    <a:p>
                      <a:pPr indent="254000" algn="ctr">
                        <a:spcAft>
                          <a:spcPts val="0"/>
                        </a:spcAft>
                      </a:pPr>
                      <a:r>
                        <a:rPr lang="ru-RU" sz="700">
                          <a:latin typeface="Times New Roman"/>
                          <a:ea typeface="Times New Roman"/>
                          <a:cs typeface="Times New Roman"/>
                        </a:rPr>
                        <a:t>1</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4</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6</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8</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4312">
                <a:tc>
                  <a:txBody>
                    <a:bodyPr/>
                    <a:lstStyle/>
                    <a:p>
                      <a:pPr indent="254000">
                        <a:spcAft>
                          <a:spcPts val="0"/>
                        </a:spcAft>
                      </a:pPr>
                      <a:r>
                        <a:rPr lang="ru-RU" sz="700">
                          <a:latin typeface="Times New Roman"/>
                          <a:ea typeface="Times New Roman"/>
                          <a:cs typeface="Times New Roman"/>
                        </a:rPr>
                        <a:t>Доля детей в возрасте от 5 до 18 лет, охваченных дополнительным образованием, от общего количества детей от 5 до 18 лет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73</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74,5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76</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78,5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80</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2914">
                <a:tc>
                  <a:txBody>
                    <a:bodyPr/>
                    <a:lstStyle/>
                    <a:p>
                      <a:pPr indent="254000">
                        <a:spcAft>
                          <a:spcPts val="0"/>
                        </a:spcAft>
                      </a:pPr>
                      <a:r>
                        <a:rPr lang="ru-RU" sz="700">
                          <a:latin typeface="Times New Roman"/>
                          <a:ea typeface="Times New Roman"/>
                          <a:cs typeface="Times New Roman"/>
                        </a:rPr>
                        <a:t>Доля детей в возрасте от 5 до 18 лет, охваченных дополнительными общеразвивающими программами технической и естественно научной направленности, от общего количества детей от 5 до 18 лет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22</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dirty="0">
                          <a:latin typeface="Times New Roman"/>
                          <a:ea typeface="Times New Roman"/>
                          <a:cs typeface="Times New Roman"/>
                        </a:rPr>
                        <a:t>25</a:t>
                      </a:r>
                      <a:endParaRPr lang="ru-RU" sz="800" dirty="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6788">
                <a:tc>
                  <a:txBody>
                    <a:bodyPr/>
                    <a:lstStyle/>
                    <a:p>
                      <a:pPr indent="254000">
                        <a:spcAft>
                          <a:spcPts val="0"/>
                        </a:spcAft>
                      </a:pPr>
                      <a:r>
                        <a:rPr lang="ru-RU" sz="700">
                          <a:latin typeface="Times New Roman"/>
                          <a:ea typeface="Times New Roman"/>
                          <a:cs typeface="Times New Roman"/>
                        </a:rPr>
                        <a:t>Создание муниципальных (опорных) центров дополнительного образования детей</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единицы</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dirty="0">
                          <a:latin typeface="Times New Roman"/>
                          <a:ea typeface="Times New Roman"/>
                          <a:cs typeface="Times New Roman"/>
                        </a:rPr>
                        <a:t>1</a:t>
                      </a:r>
                      <a:endParaRPr lang="ru-RU" sz="800" dirty="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4312">
                <a:tc>
                  <a:txBody>
                    <a:bodyPr/>
                    <a:lstStyle/>
                    <a:p>
                      <a:pPr indent="254000">
                        <a:spcAft>
                          <a:spcPts val="0"/>
                        </a:spcAft>
                      </a:pPr>
                      <a:r>
                        <a:rPr lang="ru-RU" sz="700">
                          <a:latin typeface="Times New Roman"/>
                          <a:ea typeface="Times New Roman"/>
                          <a:cs typeface="Times New Roman"/>
                        </a:rPr>
                        <a:t>Внедрение системы персонифицированного финансирования дополнительного образования детей</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Да/нет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92914">
                <a:tc>
                  <a:txBody>
                    <a:bodyPr/>
                    <a:lstStyle/>
                    <a:p>
                      <a:pPr indent="254000">
                        <a:spcAft>
                          <a:spcPts val="0"/>
                        </a:spcAft>
                      </a:pPr>
                      <a:r>
                        <a:rPr lang="ru-RU" sz="700">
                          <a:latin typeface="Times New Roman"/>
                          <a:ea typeface="Times New Roman"/>
                          <a:cs typeface="Times New Roman"/>
                        </a:rPr>
                        <a:t>Доля детей, охваченных системой персонифицированного финансирования дополнительного образования детей, от общего количества детей, охваченных дополнительным образованием</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25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35</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9685">
                <a:tc>
                  <a:txBody>
                    <a:bodyPr/>
                    <a:lstStyle/>
                    <a:p>
                      <a:pPr indent="254000">
                        <a:spcAft>
                          <a:spcPts val="0"/>
                        </a:spcAft>
                      </a:pPr>
                      <a:r>
                        <a:rPr lang="ru-RU" sz="700">
                          <a:latin typeface="Times New Roman"/>
                          <a:ea typeface="Times New Roman"/>
                          <a:cs typeface="Times New Roman"/>
                        </a:rPr>
                        <a:t>Обеспечение работы Навигатора дополнительного образования детей в Забайкальском крае</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да/нет</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да</a:t>
                      </a:r>
                      <a:endParaRPr lang="ru-RU" sz="80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dirty="0">
                          <a:latin typeface="Times New Roman"/>
                          <a:ea typeface="Times New Roman"/>
                          <a:cs typeface="Times New Roman"/>
                        </a:rPr>
                        <a:t>да</a:t>
                      </a:r>
                      <a:endParaRPr lang="ru-RU" sz="800" dirty="0">
                        <a:latin typeface="Times New Roman"/>
                        <a:ea typeface="Times New Roman"/>
                        <a:cs typeface="Times New Roman"/>
                      </a:endParaRPr>
                    </a:p>
                  </a:txBody>
                  <a:tcPr marL="4196" marR="41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1506" name="Rectangle 2"/>
          <p:cNvSpPr>
            <a:spLocks noChangeArrowheads="1"/>
          </p:cNvSpPr>
          <p:nvPr/>
        </p:nvSpPr>
        <p:spPr bwMode="auto">
          <a:xfrm>
            <a:off x="535578" y="102999"/>
            <a:ext cx="7968342" cy="166199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tab pos="4337050"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254000" algn="l" defTabSz="914400" rtl="0" eaLnBrk="1" fontAlgn="base" latinLnBrk="0" hangingPunct="1">
              <a:lnSpc>
                <a:spcPct val="100000"/>
              </a:lnSpc>
              <a:spcBef>
                <a:spcPct val="0"/>
              </a:spcBef>
              <a:spcAft>
                <a:spcPct val="0"/>
              </a:spcAft>
              <a:buClrTx/>
              <a:buSzTx/>
              <a:buFontTx/>
              <a:buNone/>
              <a:tabLst>
                <a:tab pos="4337050" algn="l"/>
              </a:tabLst>
            </a:pPr>
            <a:endParaRPr lang="ru-RU" sz="1200" dirty="0" smtClean="0">
              <a:latin typeface="Arial" pitchFamily="34" charset="0"/>
              <a:ea typeface="Times New Roman" pitchFamily="18" charset="0"/>
              <a:cs typeface="Arial" pitchFamily="34" charset="0"/>
            </a:endParaRPr>
          </a:p>
          <a:p>
            <a:pPr marL="0" marR="0" lvl="0" indent="254000" algn="l" defTabSz="914400" rtl="0" eaLnBrk="1" fontAlgn="base" latinLnBrk="0" hangingPunct="1">
              <a:lnSpc>
                <a:spcPct val="100000"/>
              </a:lnSpc>
              <a:spcBef>
                <a:spcPct val="0"/>
              </a:spcBef>
              <a:spcAft>
                <a:spcPct val="0"/>
              </a:spcAft>
              <a:buClrTx/>
              <a:buSzTx/>
              <a:buFontTx/>
              <a:buNone/>
              <a:tabLst>
                <a:tab pos="433705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54000" algn="l" defTabSz="914400" rtl="0" eaLnBrk="1" fontAlgn="base" latinLnBrk="0" hangingPunct="1">
              <a:lnSpc>
                <a:spcPct val="100000"/>
              </a:lnSpc>
              <a:spcBef>
                <a:spcPct val="0"/>
              </a:spcBef>
              <a:spcAft>
                <a:spcPct val="0"/>
              </a:spcAft>
              <a:buClrTx/>
              <a:buSzTx/>
              <a:buFontTx/>
              <a:buNone/>
              <a:tabLst>
                <a:tab pos="4337050"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Приложение 1 </a:t>
            </a:r>
          </a:p>
          <a:p>
            <a:pPr marL="0" marR="0" lvl="0" indent="254000" algn="l" defTabSz="914400" rtl="0" eaLnBrk="1" fontAlgn="base" latinLnBrk="0" hangingPunct="1">
              <a:lnSpc>
                <a:spcPct val="100000"/>
              </a:lnSpc>
              <a:spcBef>
                <a:spcPct val="0"/>
              </a:spcBef>
              <a:spcAft>
                <a:spcPct val="0"/>
              </a:spcAft>
              <a:buClrTx/>
              <a:buSzTx/>
              <a:buFontTx/>
              <a:buNone/>
              <a:tabLst>
                <a:tab pos="4337050" algn="l"/>
              </a:tabLst>
            </a:pPr>
            <a:r>
              <a:rPr lang="ru-RU" sz="1200" dirty="0" smtClean="0">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 Соглашению от «07» февраля 2020 г.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tab pos="4337050" algn="l"/>
              </a:tabLst>
            </a:pPr>
            <a:r>
              <a:rPr lang="ru-RU" sz="1200" dirty="0" smtClean="0">
                <a:latin typeface="Arial" pitchFamily="34" charset="0"/>
                <a:ea typeface="Times New Roman" pitchFamily="18" charset="0"/>
                <a:cs typeface="Arial" pitchFamily="34" charset="0"/>
              </a:rPr>
              <a:t>                                                                </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Результаты</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tab pos="4337050" algn="l"/>
              </a:tabLst>
            </a:pPr>
            <a:r>
              <a:rPr kumimoji="0" lang="ru-RU" sz="1200" b="1" i="0" u="none" strike="noStrike" cap="none" normalizeH="0" baseline="0" dirty="0" smtClean="0" bmk="bookmark9">
                <a:ln>
                  <a:noFill/>
                </a:ln>
                <a:solidFill>
                  <a:schemeClr val="tx1"/>
                </a:solidFill>
                <a:effectLst/>
                <a:latin typeface="Arial" pitchFamily="34" charset="0"/>
                <a:ea typeface="Times New Roman" pitchFamily="18" charset="0"/>
                <a:cs typeface="Arial" pitchFamily="34" charset="0"/>
              </a:rPr>
              <a:t>  регионального проекта </a:t>
            </a: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«Успех каждого ребенка» по Каларскому району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tab pos="43370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4718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05394" y="483326"/>
          <a:ext cx="7733211" cy="5643156"/>
        </p:xfrm>
        <a:graphic>
          <a:graphicData uri="http://schemas.openxmlformats.org/drawingml/2006/table">
            <a:tbl>
              <a:tblPr/>
              <a:tblGrid>
                <a:gridCol w="2564661"/>
                <a:gridCol w="899063"/>
                <a:gridCol w="902774"/>
                <a:gridCol w="852943"/>
                <a:gridCol w="851352"/>
                <a:gridCol w="849232"/>
                <a:gridCol w="813186"/>
              </a:tblGrid>
              <a:tr h="612448">
                <a:tc>
                  <a:txBody>
                    <a:bodyPr/>
                    <a:lstStyle/>
                    <a:p>
                      <a:pPr indent="254000">
                        <a:spcAft>
                          <a:spcPts val="0"/>
                        </a:spcAft>
                      </a:pPr>
                      <a:r>
                        <a:rPr lang="ru-RU" sz="700">
                          <a:latin typeface="Times New Roman"/>
                          <a:ea typeface="Times New Roman"/>
                          <a:cs typeface="Times New Roman"/>
                        </a:rPr>
                        <a:t>Количество разработанных и внедренных разноуровневых (ознакомительный, базовый, продвинутый) программ дополнительного образования</a:t>
                      </a:r>
                      <a:endParaRPr lang="ru-RU" sz="800">
                        <a:latin typeface="Times New Roman"/>
                        <a:ea typeface="Times New Roman"/>
                        <a:cs typeface="Times New Roman"/>
                      </a:endParaRPr>
                    </a:p>
                  </a:txBody>
                  <a:tcPr marL="3970" marR="39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единиц</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5</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6</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6</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7</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7</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228735">
                <a:tc>
                  <a:txBody>
                    <a:bodyPr/>
                    <a:lstStyle/>
                    <a:p>
                      <a:pPr indent="254000">
                        <a:spcAft>
                          <a:spcPts val="0"/>
                        </a:spcAft>
                      </a:pPr>
                      <a:r>
                        <a:rPr lang="ru-RU" sz="700">
                          <a:latin typeface="Times New Roman"/>
                          <a:ea typeface="Times New Roman"/>
                          <a:cs typeface="Times New Roman"/>
                        </a:rPr>
                        <a:t>Количество реализуемых дополнительных общеобразовательных программ в сетевой форме с использованием образовательных организаций всех типов, в том числе профессиональных и организаций высшего образования, а также научных, организаций спорта, культуры, общественных организаций и предприятий реального сектора экономики</a:t>
                      </a:r>
                      <a:endParaRPr lang="ru-RU" sz="800">
                        <a:latin typeface="Times New Roman"/>
                        <a:ea typeface="Times New Roman"/>
                        <a:cs typeface="Times New Roman"/>
                      </a:endParaRPr>
                    </a:p>
                  </a:txBody>
                  <a:tcPr marL="3970" marR="39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единиц</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3</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4</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4</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5</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5</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28735">
                <a:tc>
                  <a:txBody>
                    <a:bodyPr/>
                    <a:lstStyle/>
                    <a:p>
                      <a:pPr indent="254000">
                        <a:spcBef>
                          <a:spcPts val="500"/>
                        </a:spcBef>
                        <a:spcAft>
                          <a:spcPts val="0"/>
                        </a:spcAft>
                      </a:pPr>
                      <a:r>
                        <a:rPr lang="ru-RU" sz="700">
                          <a:latin typeface="Times New Roman"/>
                          <a:ea typeface="Times New Roman"/>
                          <a:cs typeface="Times New Roman"/>
                        </a:rPr>
                        <a:t>Количество разработанных и внедренных дистанционных курсов дополнительного образования детей</a:t>
                      </a:r>
                      <a:endParaRPr lang="ru-RU" sz="800">
                        <a:latin typeface="Times New Roman"/>
                        <a:ea typeface="Times New Roman"/>
                        <a:cs typeface="Times New Roman"/>
                      </a:endParaRPr>
                    </a:p>
                  </a:txBody>
                  <a:tcPr marL="3970" marR="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единиц</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2 по каждой направленности (за исключением физкультурно­спортивной)</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3 по каждой направленности (за исключением физкультурно­спортивной)</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4 по каждой направленности (за исключением физкультурно­спортивной)</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4 по каждой направленности (за исключением физкультурно­спортивной)</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не менее 5 по каждой направленност и (за исключением физкультурно­спортивной)</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74565">
                <a:tc>
                  <a:txBody>
                    <a:bodyPr/>
                    <a:lstStyle/>
                    <a:p>
                      <a:pPr indent="254000">
                        <a:spcAft>
                          <a:spcPts val="0"/>
                        </a:spcAft>
                      </a:pPr>
                      <a:r>
                        <a:rPr lang="ru-RU" sz="700">
                          <a:latin typeface="Times New Roman"/>
                          <a:ea typeface="Times New Roman"/>
                          <a:cs typeface="Times New Roman"/>
                        </a:rPr>
                        <a:t>Доля организаций (за исключением дошкольных образовательных организаций), принявших участие в инвентаризации инфраструктурных, материально-технических и кадровых ресурсов, в том числе образовательных организаций различного типа, научных организаций, организаций культуры, спорта и реального сектора экономики, потенциально пригодных для реализации образовательных программ</a:t>
                      </a:r>
                      <a:r>
                        <a:rPr lang="ru-RU" sz="700" baseline="30000">
                          <a:latin typeface="Times New Roman"/>
                          <a:ea typeface="Times New Roman"/>
                          <a:cs typeface="Times New Roman"/>
                        </a:rPr>
                        <a:t>1</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98673">
                <a:tc>
                  <a:txBody>
                    <a:bodyPr/>
                    <a:lstStyle/>
                    <a:p>
                      <a:pPr indent="254000">
                        <a:spcAft>
                          <a:spcPts val="0"/>
                        </a:spcAft>
                      </a:pPr>
                      <a:r>
                        <a:rPr lang="ru-RU" sz="700">
                          <a:latin typeface="Times New Roman"/>
                          <a:ea typeface="Times New Roman"/>
                          <a:cs typeface="Times New Roman"/>
                        </a:rPr>
                        <a:t>Переподготовка (повышение квалификации) отдельных групп сотрудников муниципальных опорных центров, ведущих образовательных организаций по программам (курсам, модулям), разработанным в рамках реализации мероприятия по формированию современной системы сопровождения, развития и</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66700">
                        <a:spcAft>
                          <a:spcPts val="0"/>
                        </a:spcAft>
                      </a:pPr>
                      <a:r>
                        <a:rPr lang="ru-RU" sz="700">
                          <a:latin typeface="Times New Roman"/>
                          <a:ea typeface="Times New Roman"/>
                          <a:cs typeface="Times New Roman"/>
                        </a:rPr>
                        <a:t>процент</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100</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100</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100</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a:latin typeface="Times New Roman"/>
                          <a:ea typeface="Times New Roman"/>
                          <a:cs typeface="Times New Roman"/>
                        </a:rPr>
                        <a:t>100</a:t>
                      </a:r>
                      <a:endParaRPr lang="ru-RU" sz="80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spcAft>
                          <a:spcPts val="0"/>
                        </a:spcAft>
                      </a:pPr>
                      <a:r>
                        <a:rPr lang="ru-RU" sz="700" dirty="0">
                          <a:latin typeface="Times New Roman"/>
                          <a:ea typeface="Times New Roman"/>
                          <a:cs typeface="Times New Roman"/>
                        </a:rPr>
                        <a:t>100</a:t>
                      </a:r>
                      <a:endParaRPr lang="ru-RU" sz="800" dirty="0">
                        <a:latin typeface="Times New Roman"/>
                        <a:ea typeface="Times New Roman"/>
                        <a:cs typeface="Times New Roman"/>
                      </a:endParaRPr>
                    </a:p>
                  </a:txBody>
                  <a:tcPr marL="3970" marR="39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3306454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1478</TotalTime>
  <Words>2309</Words>
  <Application>Microsoft Office PowerPoint</Application>
  <PresentationFormat>Экран (4:3)</PresentationFormat>
  <Paragraphs>236</Paragraphs>
  <Slides>26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26</vt:i4>
      </vt:variant>
    </vt:vector>
  </HeadingPairs>
  <TitlesOfParts>
    <vt:vector size="28" baseType="lpstr">
      <vt:lpstr>Тема Office</vt: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 Сизов</dc:creator>
  <cp:lastModifiedBy>User</cp:lastModifiedBy>
  <cp:revision>47</cp:revision>
  <dcterms:created xsi:type="dcterms:W3CDTF">2020-09-22T00:08:02Z</dcterms:created>
  <dcterms:modified xsi:type="dcterms:W3CDTF">2021-08-11T03:41:18Z</dcterms:modified>
</cp:coreProperties>
</file>